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rimo"/>
      <p:regular r:id="rId21"/>
      <p:bold r:id="rId22"/>
      <p:italic r:id="rId23"/>
      <p:boldItalic r:id="rId24"/>
    </p:embeddedFont>
    <p:embeddedFont>
      <p:font typeface="Poppins"/>
      <p:regular r:id="rId25"/>
      <p:bold r:id="rId26"/>
      <p:italic r:id="rId27"/>
      <p:boldItalic r:id="rId28"/>
    </p:embeddedFont>
    <p:embeddedFont>
      <p:font typeface="Poppins SemiBol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gahocq6WMIVStOjrs1dLg5z+83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mo-bold.fntdata"/><Relationship Id="rId21" Type="http://schemas.openxmlformats.org/officeDocument/2006/relationships/font" Target="fonts/Arimo-regular.fntdata"/><Relationship Id="rId24" Type="http://schemas.openxmlformats.org/officeDocument/2006/relationships/font" Target="fonts/Arimo-boldItalic.fntdata"/><Relationship Id="rId23"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SemiBold-italic.fntdata"/><Relationship Id="rId30" Type="http://schemas.openxmlformats.org/officeDocument/2006/relationships/font" Target="fonts/PoppinsSemiBold-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PoppinsSemi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5.png"/><Relationship Id="rId5" Type="http://schemas.openxmlformats.org/officeDocument/2006/relationships/image" Target="../media/image46.jpg"/><Relationship Id="rId6"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50.png"/><Relationship Id="rId13" Type="http://schemas.openxmlformats.org/officeDocument/2006/relationships/image" Target="../media/image38.png"/><Relationship Id="rId12"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37.jpg"/><Relationship Id="rId9" Type="http://schemas.openxmlformats.org/officeDocument/2006/relationships/image" Target="../media/image53.png"/><Relationship Id="rId1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44.png"/><Relationship Id="rId8"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 Id="rId11" Type="http://schemas.openxmlformats.org/officeDocument/2006/relationships/image" Target="../media/image16.png"/><Relationship Id="rId10" Type="http://schemas.openxmlformats.org/officeDocument/2006/relationships/image" Target="../media/image17.png"/><Relationship Id="rId12" Type="http://schemas.openxmlformats.org/officeDocument/2006/relationships/image" Target="../media/image21.png"/><Relationship Id="rId9" Type="http://schemas.openxmlformats.org/officeDocument/2006/relationships/image" Target="../media/image18.png"/><Relationship Id="rId5" Type="http://schemas.openxmlformats.org/officeDocument/2006/relationships/image" Target="../media/image40.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30.png"/><Relationship Id="rId13" Type="http://schemas.openxmlformats.org/officeDocument/2006/relationships/image" Target="../media/image28.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2.png"/><Relationship Id="rId4" Type="http://schemas.openxmlformats.org/officeDocument/2006/relationships/image" Target="../media/image23.png"/><Relationship Id="rId9" Type="http://schemas.openxmlformats.org/officeDocument/2006/relationships/image" Target="../media/image31.png"/><Relationship Id="rId15" Type="http://schemas.openxmlformats.org/officeDocument/2006/relationships/image" Target="../media/image33.png"/><Relationship Id="rId14" Type="http://schemas.openxmlformats.org/officeDocument/2006/relationships/image" Target="../media/image6.png"/><Relationship Id="rId17" Type="http://schemas.openxmlformats.org/officeDocument/2006/relationships/image" Target="../media/image29.png"/><Relationship Id="rId16" Type="http://schemas.openxmlformats.org/officeDocument/2006/relationships/image" Target="../media/image38.png"/><Relationship Id="rId5" Type="http://schemas.openxmlformats.org/officeDocument/2006/relationships/image" Target="../media/image20.png"/><Relationship Id="rId19" Type="http://schemas.openxmlformats.org/officeDocument/2006/relationships/image" Target="../media/image49.png"/><Relationship Id="rId6" Type="http://schemas.openxmlformats.org/officeDocument/2006/relationships/image" Target="../media/image24.png"/><Relationship Id="rId18" Type="http://schemas.openxmlformats.org/officeDocument/2006/relationships/image" Target="../media/image45.png"/><Relationship Id="rId7" Type="http://schemas.openxmlformats.org/officeDocument/2006/relationships/image" Target="../media/image26.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3"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4" l="-40412" r="-60193" t="-526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10" r="0" t="0"/>
            </a:stretch>
          </a:blipFill>
          <a:ln>
            <a:noFill/>
          </a:ln>
        </p:spPr>
      </p:sp>
      <p:sp>
        <p:nvSpPr>
          <p:cNvPr id="97" name="Google Shape;97;p1"/>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
        <p:nvSpPr>
          <p:cNvPr id="98" name="Google Shape;98;p1"/>
          <p:cNvSpPr txBox="1"/>
          <p:nvPr/>
        </p:nvSpPr>
        <p:spPr>
          <a:xfrm>
            <a:off x="933273" y="2490279"/>
            <a:ext cx="8319433" cy="112108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933273" y="3503272"/>
            <a:ext cx="6979200" cy="1079400"/>
          </a:xfrm>
          <a:prstGeom prst="rect">
            <a:avLst/>
          </a:prstGeom>
          <a:noFill/>
          <a:ln>
            <a:noFill/>
          </a:ln>
        </p:spPr>
        <p:txBody>
          <a:bodyPr anchorCtr="0" anchor="t" bIns="0" lIns="0" spcFirstLastPara="1" rIns="0" wrap="square" tIns="0">
            <a:spAutoFit/>
          </a:bodyPr>
          <a:lstStyle/>
          <a:p>
            <a:pPr indent="0" lvl="0" marL="0" rtl="0" algn="l">
              <a:lnSpc>
                <a:spcPct val="136765"/>
              </a:lnSpc>
              <a:spcBef>
                <a:spcPts val="0"/>
              </a:spcBef>
              <a:spcAft>
                <a:spcPts val="0"/>
              </a:spcAft>
              <a:buClr>
                <a:schemeClr val="dk1"/>
              </a:buClr>
              <a:buFont typeface="Arial"/>
              <a:buNone/>
            </a:pPr>
            <a:r>
              <a:rPr b="1" lang="en-US" sz="2962">
                <a:solidFill>
                  <a:srgbClr val="45B042"/>
                </a:solidFill>
                <a:latin typeface="Poppins"/>
                <a:ea typeface="Poppins"/>
                <a:cs typeface="Poppins"/>
                <a:sym typeface="Poppins"/>
              </a:rPr>
              <a:t>Ripensare il benessere nei luoghi di lavoro nelle PMI dell'UE</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sp>
      <p:sp>
        <p:nvSpPr>
          <p:cNvPr id="102" name="Google Shape;102;p1"/>
          <p:cNvSpPr txBox="1"/>
          <p:nvPr/>
        </p:nvSpPr>
        <p:spPr>
          <a:xfrm>
            <a:off x="933273" y="5045555"/>
            <a:ext cx="6113659" cy="250754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6323"/>
              <a:buFont typeface="Arial"/>
              <a:buNone/>
            </a:pPr>
            <a:r>
              <a:rPr b="1" i="0" lang="en-US" sz="6323" u="none" cap="none" strike="noStrike">
                <a:solidFill>
                  <a:srgbClr val="002C47"/>
                </a:solidFill>
                <a:latin typeface="Poppins"/>
                <a:ea typeface="Poppins"/>
                <a:cs typeface="Poppins"/>
                <a:sym typeface="Poppins"/>
              </a:rPr>
              <a:t>TRAINING CURRICULUM </a:t>
            </a:r>
            <a:endParaRPr b="0" i="0" sz="1400" u="none" cap="none" strike="noStrike">
              <a:solidFill>
                <a:srgbClr val="000000"/>
              </a:solidFill>
              <a:latin typeface="Arial"/>
              <a:ea typeface="Arial"/>
              <a:cs typeface="Arial"/>
              <a:sym typeface="Arial"/>
            </a:endParaRPr>
          </a:p>
          <a:p>
            <a:pPr indent="0" lvl="0" marL="0" marR="0" rtl="0" algn="l">
              <a:lnSpc>
                <a:spcPct val="113994"/>
              </a:lnSpc>
              <a:spcBef>
                <a:spcPts val="0"/>
              </a:spcBef>
              <a:spcAft>
                <a:spcPts val="0"/>
              </a:spcAft>
              <a:buClr>
                <a:srgbClr val="000000"/>
              </a:buClr>
              <a:buSzPts val="4323"/>
              <a:buFont typeface="Arial"/>
              <a:buNone/>
            </a:pPr>
            <a:r>
              <a:rPr b="1" i="0" lang="en-US" sz="4323" u="none" cap="none" strike="noStrike">
                <a:solidFill>
                  <a:srgbClr val="649539"/>
                </a:solidFill>
                <a:latin typeface="Poppins"/>
                <a:ea typeface="Poppins"/>
                <a:cs typeface="Poppins"/>
                <a:sym typeface="Poppins"/>
              </a:rPr>
              <a:t>OVERVIEW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56" name="Shape 356"/>
        <p:cNvGrpSpPr/>
        <p:nvPr/>
      </p:nvGrpSpPr>
      <p:grpSpPr>
        <a:xfrm>
          <a:off x="0" y="0"/>
          <a:ext cx="0" cy="0"/>
          <a:chOff x="0" y="0"/>
          <a:chExt cx="0" cy="0"/>
        </a:xfrm>
      </p:grpSpPr>
      <p:sp>
        <p:nvSpPr>
          <p:cNvPr id="357" name="Google Shape;357;p10"/>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58" name="Google Shape;358;p10"/>
          <p:cNvGrpSpPr/>
          <p:nvPr/>
        </p:nvGrpSpPr>
        <p:grpSpPr>
          <a:xfrm>
            <a:off x="2295903" y="1028700"/>
            <a:ext cx="857867" cy="857867"/>
            <a:chOff x="0" y="0"/>
            <a:chExt cx="812800" cy="812800"/>
          </a:xfrm>
        </p:grpSpPr>
        <p:sp>
          <p:nvSpPr>
            <p:cNvPr id="359" name="Google Shape;35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10"/>
          <p:cNvGrpSpPr/>
          <p:nvPr/>
        </p:nvGrpSpPr>
        <p:grpSpPr>
          <a:xfrm>
            <a:off x="3516331" y="2239259"/>
            <a:ext cx="604566" cy="604566"/>
            <a:chOff x="0" y="0"/>
            <a:chExt cx="812800" cy="812800"/>
          </a:xfrm>
        </p:grpSpPr>
        <p:sp>
          <p:nvSpPr>
            <p:cNvPr id="362" name="Google Shape;362;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10"/>
          <p:cNvGrpSpPr/>
          <p:nvPr/>
        </p:nvGrpSpPr>
        <p:grpSpPr>
          <a:xfrm>
            <a:off x="2516136" y="694597"/>
            <a:ext cx="637633" cy="637633"/>
            <a:chOff x="0" y="0"/>
            <a:chExt cx="812800" cy="812800"/>
          </a:xfrm>
        </p:grpSpPr>
        <p:sp>
          <p:nvSpPr>
            <p:cNvPr id="365" name="Google Shape;365;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10"/>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0"/>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69" name="Google Shape;369;p10"/>
          <p:cNvSpPr txBox="1"/>
          <p:nvPr/>
        </p:nvSpPr>
        <p:spPr>
          <a:xfrm>
            <a:off x="7730886" y="994363"/>
            <a:ext cx="9528300" cy="131100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4 - </a:t>
            </a:r>
            <a:r>
              <a:rPr b="1" lang="en-US" sz="3999">
                <a:solidFill>
                  <a:srgbClr val="002C47"/>
                </a:solidFill>
                <a:latin typeface="Poppins"/>
                <a:ea typeface="Poppins"/>
                <a:cs typeface="Poppins"/>
                <a:sym typeface="Poppins"/>
              </a:rPr>
              <a:t>Problemi di accessibilità e benessere mentale</a:t>
            </a:r>
            <a:endParaRPr b="0" i="0" sz="1400" u="none" cap="none" strike="noStrike">
              <a:solidFill>
                <a:srgbClr val="000000"/>
              </a:solidFill>
              <a:latin typeface="Arial"/>
              <a:ea typeface="Arial"/>
              <a:cs typeface="Arial"/>
              <a:sym typeface="Arial"/>
            </a:endParaRPr>
          </a:p>
        </p:txBody>
      </p:sp>
      <p:sp>
        <p:nvSpPr>
          <p:cNvPr id="370" name="Google Shape;370;p10"/>
          <p:cNvSpPr txBox="1"/>
          <p:nvPr/>
        </p:nvSpPr>
        <p:spPr>
          <a:xfrm>
            <a:off x="5479436" y="2618577"/>
            <a:ext cx="11779800" cy="7977000"/>
          </a:xfrm>
          <a:prstGeom prst="rect">
            <a:avLst/>
          </a:prstGeom>
          <a:noFill/>
          <a:ln>
            <a:noFill/>
          </a:ln>
        </p:spPr>
        <p:txBody>
          <a:bodyPr anchorCtr="0" anchor="t" bIns="0" lIns="0" spcFirstLastPara="1" rIns="0" wrap="square" tIns="0">
            <a:spAutoFit/>
          </a:bodyPr>
          <a:lstStyle/>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Il modulo "</a:t>
            </a:r>
            <a:r>
              <a:rPr b="1" lang="en-US" sz="2699">
                <a:solidFill>
                  <a:srgbClr val="649539"/>
                </a:solidFill>
                <a:latin typeface="Poppins"/>
                <a:ea typeface="Poppins"/>
                <a:cs typeface="Poppins"/>
                <a:sym typeface="Poppins"/>
              </a:rPr>
              <a:t>Problemi di accessibilità e benessere mentale</a:t>
            </a:r>
            <a:r>
              <a:rPr lang="en-US" sz="2699">
                <a:solidFill>
                  <a:srgbClr val="002C47"/>
                </a:solidFill>
                <a:latin typeface="Poppins"/>
                <a:ea typeface="Poppins"/>
                <a:cs typeface="Poppins"/>
                <a:sym typeface="Poppins"/>
              </a:rPr>
              <a:t>" mira a insegnare ai partecipanti l'importanza dell'inclusività nelle piccole imprese. </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None/>
            </a:pPr>
            <a:r>
              <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Si articola in cinque lezioni, incentrate su accessibilità, barriere, principi di progettazione inclusiva, requisiti legali e soluzioni tecnologiche e di comunicazione accessibili. </a:t>
            </a:r>
            <a:endParaRPr sz="2699">
              <a:solidFill>
                <a:srgbClr val="002C47"/>
              </a:solidFill>
              <a:latin typeface="Poppins"/>
              <a:ea typeface="Poppins"/>
              <a:cs typeface="Poppins"/>
              <a:sym typeface="Poppins"/>
            </a:endParaRPr>
          </a:p>
          <a:p>
            <a:pPr indent="0" lvl="0" marL="914400" rtl="0" algn="just">
              <a:lnSpc>
                <a:spcPct val="130011"/>
              </a:lnSpc>
              <a:spcBef>
                <a:spcPts val="0"/>
              </a:spcBef>
              <a:spcAft>
                <a:spcPts val="0"/>
              </a:spcAft>
              <a:buNone/>
            </a:pPr>
            <a:r>
              <a:t/>
            </a:r>
            <a:endParaRPr sz="2699">
              <a:solidFill>
                <a:srgbClr val="002C47"/>
              </a:solidFill>
              <a:latin typeface="Poppins"/>
              <a:ea typeface="Poppins"/>
              <a:cs typeface="Poppins"/>
              <a:sym typeface="Poppins"/>
            </a:endParaRPr>
          </a:p>
          <a:p>
            <a:pPr indent="-399986" lvl="1" marL="914400" rtl="0" algn="just">
              <a:lnSpc>
                <a:spcPct val="130011"/>
              </a:lnSpc>
              <a:spcBef>
                <a:spcPts val="0"/>
              </a:spcBef>
              <a:spcAft>
                <a:spcPts val="0"/>
              </a:spcAft>
              <a:buClr>
                <a:srgbClr val="002C47"/>
              </a:buClr>
              <a:buSzPts val="2699"/>
              <a:buFont typeface="Poppins"/>
              <a:buChar char="•"/>
            </a:pPr>
            <a:r>
              <a:rPr lang="en-US" sz="2699">
                <a:solidFill>
                  <a:srgbClr val="002C47"/>
                </a:solidFill>
                <a:latin typeface="Poppins"/>
                <a:ea typeface="Poppins"/>
                <a:cs typeface="Poppins"/>
                <a:sym typeface="Poppins"/>
              </a:rPr>
              <a:t>Il modulo mira a mettere i partecipanti in condizione di creare </a:t>
            </a:r>
            <a:r>
              <a:rPr b="1" lang="en-US" sz="2699">
                <a:solidFill>
                  <a:srgbClr val="649539"/>
                </a:solidFill>
                <a:latin typeface="Poppins"/>
                <a:ea typeface="Poppins"/>
                <a:cs typeface="Poppins"/>
                <a:sym typeface="Poppins"/>
              </a:rPr>
              <a:t>ambienti di lavoro più inclusivi, promuovendo il benessere e la produttività dei dipendenti</a:t>
            </a:r>
            <a:r>
              <a:rPr lang="en-US" sz="2699">
                <a:solidFill>
                  <a:srgbClr val="002C47"/>
                </a:solidFill>
                <a:latin typeface="Poppins"/>
                <a:ea typeface="Poppins"/>
                <a:cs typeface="Poppins"/>
                <a:sym typeface="Poppins"/>
              </a:rPr>
              <a:t>. Si concentra inoltre sulla promozione di una cultura inclusiva, sulla promozione del benessere dei dipendenti e sul superamento delle sfide legate all'accessibilità.</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None/>
            </a:pPr>
            <a:r>
              <a:t/>
            </a:r>
            <a:endParaRPr sz="2699">
              <a:solidFill>
                <a:srgbClr val="002C47"/>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74" name="Shape 374"/>
        <p:cNvGrpSpPr/>
        <p:nvPr/>
      </p:nvGrpSpPr>
      <p:grpSpPr>
        <a:xfrm>
          <a:off x="0" y="0"/>
          <a:ext cx="0" cy="0"/>
          <a:chOff x="0" y="0"/>
          <a:chExt cx="0" cy="0"/>
        </a:xfrm>
      </p:grpSpPr>
      <p:sp>
        <p:nvSpPr>
          <p:cNvPr id="375" name="Google Shape;375;p11"/>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76" name="Google Shape;376;p11"/>
          <p:cNvGrpSpPr/>
          <p:nvPr/>
        </p:nvGrpSpPr>
        <p:grpSpPr>
          <a:xfrm>
            <a:off x="2295903" y="1028700"/>
            <a:ext cx="857867" cy="857867"/>
            <a:chOff x="0" y="0"/>
            <a:chExt cx="812800" cy="812800"/>
          </a:xfrm>
        </p:grpSpPr>
        <p:sp>
          <p:nvSpPr>
            <p:cNvPr id="377" name="Google Shape;37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11"/>
          <p:cNvGrpSpPr/>
          <p:nvPr/>
        </p:nvGrpSpPr>
        <p:grpSpPr>
          <a:xfrm>
            <a:off x="3516331" y="2239259"/>
            <a:ext cx="604566" cy="604566"/>
            <a:chOff x="0" y="0"/>
            <a:chExt cx="812800" cy="812800"/>
          </a:xfrm>
        </p:grpSpPr>
        <p:sp>
          <p:nvSpPr>
            <p:cNvPr id="380" name="Google Shape;380;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11"/>
          <p:cNvGrpSpPr/>
          <p:nvPr/>
        </p:nvGrpSpPr>
        <p:grpSpPr>
          <a:xfrm>
            <a:off x="2516136" y="694597"/>
            <a:ext cx="637633" cy="637633"/>
            <a:chOff x="0" y="0"/>
            <a:chExt cx="812800" cy="812800"/>
          </a:xfrm>
        </p:grpSpPr>
        <p:sp>
          <p:nvSpPr>
            <p:cNvPr id="383" name="Google Shape;38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11"/>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1"/>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87" name="Google Shape;387;p11"/>
          <p:cNvSpPr txBox="1"/>
          <p:nvPr/>
        </p:nvSpPr>
        <p:spPr>
          <a:xfrm>
            <a:off x="7048749" y="994375"/>
            <a:ext cx="10210500" cy="61560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5 - </a:t>
            </a:r>
            <a:r>
              <a:rPr b="1" lang="en-US" sz="3999">
                <a:solidFill>
                  <a:srgbClr val="002C47"/>
                </a:solidFill>
                <a:latin typeface="Poppins"/>
                <a:ea typeface="Poppins"/>
                <a:cs typeface="Poppins"/>
                <a:sym typeface="Poppins"/>
              </a:rPr>
              <a:t>Il benessere della comunità</a:t>
            </a:r>
            <a:endParaRPr b="0" i="0" sz="1400" u="none" cap="none" strike="noStrike">
              <a:solidFill>
                <a:srgbClr val="000000"/>
              </a:solidFill>
              <a:latin typeface="Arial"/>
              <a:ea typeface="Arial"/>
              <a:cs typeface="Arial"/>
              <a:sym typeface="Arial"/>
            </a:endParaRPr>
          </a:p>
        </p:txBody>
      </p:sp>
      <p:sp>
        <p:nvSpPr>
          <p:cNvPr id="388" name="Google Shape;388;p11"/>
          <p:cNvSpPr txBox="1"/>
          <p:nvPr/>
        </p:nvSpPr>
        <p:spPr>
          <a:xfrm>
            <a:off x="5062500" y="1996450"/>
            <a:ext cx="12196800" cy="7977000"/>
          </a:xfrm>
          <a:prstGeom prst="rect">
            <a:avLst/>
          </a:prstGeom>
          <a:noFill/>
          <a:ln>
            <a:noFill/>
          </a:ln>
        </p:spPr>
        <p:txBody>
          <a:bodyPr anchorCtr="0" anchor="t" bIns="0" lIns="0" spcFirstLastPara="1" rIns="0" wrap="square" tIns="0">
            <a:spAutoFit/>
          </a:bodyPr>
          <a:lstStyle/>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Questo modulo si concentra sul </a:t>
            </a:r>
            <a:r>
              <a:rPr b="1" lang="en-US" sz="2699">
                <a:solidFill>
                  <a:srgbClr val="649539"/>
                </a:solidFill>
                <a:latin typeface="Poppins"/>
                <a:ea typeface="Poppins"/>
                <a:cs typeface="Poppins"/>
                <a:sym typeface="Poppins"/>
              </a:rPr>
              <a:t>benessere della comunità</a:t>
            </a:r>
            <a:r>
              <a:rPr lang="en-US" sz="2699">
                <a:solidFill>
                  <a:srgbClr val="002C47"/>
                </a:solidFill>
                <a:latin typeface="Poppins"/>
                <a:ea typeface="Poppins"/>
                <a:cs typeface="Poppins"/>
                <a:sym typeface="Poppins"/>
              </a:rPr>
              <a:t>, fornendo un quadro di riferimento per la comprensione, la valutazione e la promozione del benessere all'interno delle PMI. Esplora le dimensioni sociali, economiche, ambientali e culturali del concetto, dotando i discenti di strumenti pratici per valutare il benessere della comunità e implementare strategie di miglioramento. </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Il modulo pone l'accento sulla collaborazione e sull'impegno, sottolineando l'importanza del coinvolgimento della comunità e delle partnership. </a:t>
            </a:r>
            <a:endParaRPr sz="2699">
              <a:solidFill>
                <a:srgbClr val="002C47"/>
              </a:solidFill>
              <a:latin typeface="Poppins"/>
              <a:ea typeface="Poppins"/>
              <a:cs typeface="Poppins"/>
              <a:sym typeface="Poppins"/>
            </a:endParaRPr>
          </a:p>
          <a:p>
            <a:pPr indent="-399986" lvl="1" marL="914400" rtl="0" algn="just">
              <a:lnSpc>
                <a:spcPct val="130011"/>
              </a:lnSpc>
              <a:spcBef>
                <a:spcPts val="0"/>
              </a:spcBef>
              <a:spcAft>
                <a:spcPts val="0"/>
              </a:spcAft>
              <a:buClr>
                <a:srgbClr val="002C47"/>
              </a:buClr>
              <a:buSzPts val="2699"/>
              <a:buFont typeface="Poppins"/>
              <a:buChar char="•"/>
            </a:pPr>
            <a:r>
              <a:rPr lang="en-US" sz="2699">
                <a:solidFill>
                  <a:srgbClr val="002C47"/>
                </a:solidFill>
                <a:latin typeface="Poppins"/>
                <a:ea typeface="Poppins"/>
                <a:cs typeface="Poppins"/>
                <a:sym typeface="Poppins"/>
              </a:rPr>
              <a:t>I risultati dell'apprendimento includono conoscenze teoriche, abilità nella valutazione del benessere della comunità, pensiero critico, leadership e competenze in materia di sostenibilità, nonché la capacità di analizzare i problemi del benessere della comunità, ispirare l'azione collettiva e progettare strategie sostenibili.</a:t>
            </a:r>
            <a:endParaRPr sz="2699">
              <a:solidFill>
                <a:srgbClr val="002C4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92" name="Shape 392"/>
        <p:cNvGrpSpPr/>
        <p:nvPr/>
      </p:nvGrpSpPr>
      <p:grpSpPr>
        <a:xfrm>
          <a:off x="0" y="0"/>
          <a:ext cx="0" cy="0"/>
          <a:chOff x="0" y="0"/>
          <a:chExt cx="0" cy="0"/>
        </a:xfrm>
      </p:grpSpPr>
      <p:sp>
        <p:nvSpPr>
          <p:cNvPr id="393" name="Google Shape;393;p12"/>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94" name="Google Shape;394;p12"/>
          <p:cNvGrpSpPr/>
          <p:nvPr/>
        </p:nvGrpSpPr>
        <p:grpSpPr>
          <a:xfrm>
            <a:off x="2295903" y="1028700"/>
            <a:ext cx="857867" cy="857867"/>
            <a:chOff x="0" y="0"/>
            <a:chExt cx="812800" cy="812800"/>
          </a:xfrm>
        </p:grpSpPr>
        <p:sp>
          <p:nvSpPr>
            <p:cNvPr id="395" name="Google Shape;395;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7" name="Google Shape;397;p12"/>
          <p:cNvGrpSpPr/>
          <p:nvPr/>
        </p:nvGrpSpPr>
        <p:grpSpPr>
          <a:xfrm>
            <a:off x="3516331" y="2239259"/>
            <a:ext cx="604566" cy="604566"/>
            <a:chOff x="0" y="0"/>
            <a:chExt cx="812800" cy="812800"/>
          </a:xfrm>
        </p:grpSpPr>
        <p:sp>
          <p:nvSpPr>
            <p:cNvPr id="398" name="Google Shape;398;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0" name="Google Shape;400;p12"/>
          <p:cNvGrpSpPr/>
          <p:nvPr/>
        </p:nvGrpSpPr>
        <p:grpSpPr>
          <a:xfrm>
            <a:off x="2516136" y="694597"/>
            <a:ext cx="637633" cy="637633"/>
            <a:chOff x="0" y="0"/>
            <a:chExt cx="812800" cy="812800"/>
          </a:xfrm>
        </p:grpSpPr>
        <p:sp>
          <p:nvSpPr>
            <p:cNvPr id="401" name="Google Shape;40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3" name="Google Shape;403;p12"/>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2"/>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405" name="Google Shape;405;p12"/>
          <p:cNvSpPr txBox="1"/>
          <p:nvPr/>
        </p:nvSpPr>
        <p:spPr>
          <a:xfrm>
            <a:off x="7730886" y="994363"/>
            <a:ext cx="9528414" cy="62611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6 - Life Work balance</a:t>
            </a:r>
            <a:endParaRPr b="0" i="0" sz="1400" u="none" cap="none" strike="noStrike">
              <a:solidFill>
                <a:srgbClr val="000000"/>
              </a:solidFill>
              <a:latin typeface="Arial"/>
              <a:ea typeface="Arial"/>
              <a:cs typeface="Arial"/>
              <a:sym typeface="Arial"/>
            </a:endParaRPr>
          </a:p>
        </p:txBody>
      </p:sp>
      <p:sp>
        <p:nvSpPr>
          <p:cNvPr id="406" name="Google Shape;406;p12"/>
          <p:cNvSpPr txBox="1"/>
          <p:nvPr/>
        </p:nvSpPr>
        <p:spPr>
          <a:xfrm>
            <a:off x="5110950" y="1996450"/>
            <a:ext cx="12148200" cy="8517300"/>
          </a:xfrm>
          <a:prstGeom prst="rect">
            <a:avLst/>
          </a:prstGeom>
          <a:noFill/>
          <a:ln>
            <a:noFill/>
          </a:ln>
        </p:spPr>
        <p:txBody>
          <a:bodyPr anchorCtr="0" anchor="t" bIns="0" lIns="0" spcFirstLastPara="1" rIns="0" wrap="square" tIns="0">
            <a:spAutoFit/>
          </a:bodyPr>
          <a:lstStyle/>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Life-Work Balance è un modulo pensato per i piccoli imprenditori e i solisti, per aiutarli a bilanciare lavoro e vita personale. Sottolinea l</a:t>
            </a:r>
            <a:r>
              <a:rPr b="1" lang="en-US" sz="2699">
                <a:solidFill>
                  <a:srgbClr val="649539"/>
                </a:solidFill>
                <a:latin typeface="Poppins"/>
                <a:ea typeface="Poppins"/>
                <a:cs typeface="Poppins"/>
                <a:sym typeface="Poppins"/>
              </a:rPr>
              <a:t>'importanza di integrare lavoro e vita in modo armonioso</a:t>
            </a:r>
            <a:r>
              <a:rPr lang="en-US" sz="2699">
                <a:solidFill>
                  <a:srgbClr val="002C47"/>
                </a:solidFill>
                <a:latin typeface="Poppins"/>
                <a:ea typeface="Poppins"/>
                <a:cs typeface="Poppins"/>
                <a:sym typeface="Poppins"/>
              </a:rPr>
              <a:t>, piuttosto che puntare a un'equa distribuzione del tempo.</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Il modulo è composto da cinque lezioni chiave: Comprendere l'equilibrio vita-lavoro, Strategie per la gestione dello stress e la prevenzione del burnout, Stabilire i limiti e l'integrazione vita-lavoro, Tecniche di gestione del tempo e strumenti di produttività e Costruire la resilienza e le abilità di coping. </a:t>
            </a:r>
            <a:endParaRPr sz="2699">
              <a:solidFill>
                <a:srgbClr val="002C47"/>
              </a:solidFill>
              <a:latin typeface="Poppins"/>
              <a:ea typeface="Poppins"/>
              <a:cs typeface="Poppins"/>
              <a:sym typeface="Poppins"/>
            </a:endParaRPr>
          </a:p>
          <a:p>
            <a:pPr indent="0" lvl="0" marL="914400" rtl="0" algn="just">
              <a:lnSpc>
                <a:spcPct val="130011"/>
              </a:lnSpc>
              <a:spcBef>
                <a:spcPts val="0"/>
              </a:spcBef>
              <a:spcAft>
                <a:spcPts val="0"/>
              </a:spcAft>
              <a:buNone/>
            </a:pPr>
            <a:r>
              <a:t/>
            </a:r>
            <a:endParaRPr sz="2699">
              <a:solidFill>
                <a:srgbClr val="002C47"/>
              </a:solidFill>
              <a:latin typeface="Poppins"/>
              <a:ea typeface="Poppins"/>
              <a:cs typeface="Poppins"/>
              <a:sym typeface="Poppins"/>
            </a:endParaRPr>
          </a:p>
          <a:p>
            <a:pPr indent="-399986" lvl="1" marL="914400" rtl="0" algn="just">
              <a:lnSpc>
                <a:spcPct val="130011"/>
              </a:lnSpc>
              <a:spcBef>
                <a:spcPts val="0"/>
              </a:spcBef>
              <a:spcAft>
                <a:spcPts val="0"/>
              </a:spcAft>
              <a:buClr>
                <a:srgbClr val="002C47"/>
              </a:buClr>
              <a:buSzPts val="2699"/>
              <a:buFont typeface="Poppins"/>
              <a:buChar char="•"/>
            </a:pPr>
            <a:r>
              <a:rPr lang="en-US" sz="2699">
                <a:solidFill>
                  <a:srgbClr val="002C47"/>
                </a:solidFill>
                <a:latin typeface="Poppins"/>
                <a:ea typeface="Poppins"/>
                <a:cs typeface="Poppins"/>
                <a:sym typeface="Poppins"/>
              </a:rPr>
              <a:t>I risultati dell'apprendimento comprendono conoscenze teoriche, abilità e competenze, incentrate </a:t>
            </a:r>
            <a:r>
              <a:rPr b="1" lang="en-US" sz="2699">
                <a:solidFill>
                  <a:srgbClr val="649539"/>
                </a:solidFill>
                <a:latin typeface="Poppins"/>
                <a:ea typeface="Poppins"/>
                <a:cs typeface="Poppins"/>
                <a:sym typeface="Poppins"/>
              </a:rPr>
              <a:t>sull'equilibrio vita-lavoro, sulla gestione del tempo, sulla resilienza e sulla gestione efficace del carico di lavoro</a:t>
            </a:r>
            <a:r>
              <a:rPr lang="en-US" sz="2699">
                <a:solidFill>
                  <a:srgbClr val="002C47"/>
                </a:solidFill>
                <a:latin typeface="Poppins"/>
                <a:ea typeface="Poppins"/>
                <a:cs typeface="Poppins"/>
                <a:sym typeface="Poppins"/>
              </a:rPr>
              <a:t>, dimostrando approcci proattivi e routine di autocura.</a:t>
            </a:r>
            <a:endParaRPr sz="2699">
              <a:solidFill>
                <a:srgbClr val="002C47"/>
              </a:solidFill>
              <a:latin typeface="Poppins"/>
              <a:ea typeface="Poppins"/>
              <a:cs typeface="Poppins"/>
              <a:sym typeface="Poppins"/>
            </a:endParaRPr>
          </a:p>
          <a:p>
            <a:pPr indent="0" lvl="0" marL="914400" marR="0" rtl="0" algn="just">
              <a:lnSpc>
                <a:spcPct val="130011"/>
              </a:lnSpc>
              <a:spcBef>
                <a:spcPts val="0"/>
              </a:spcBef>
              <a:spcAft>
                <a:spcPts val="0"/>
              </a:spcAft>
              <a:buNone/>
            </a:pPr>
            <a:r>
              <a:t/>
            </a:r>
            <a:endParaRPr sz="2699">
              <a:solidFill>
                <a:srgbClr val="002C47"/>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10" name="Shape 410"/>
        <p:cNvGrpSpPr/>
        <p:nvPr/>
      </p:nvGrpSpPr>
      <p:grpSpPr>
        <a:xfrm>
          <a:off x="0" y="0"/>
          <a:ext cx="0" cy="0"/>
          <a:chOff x="0" y="0"/>
          <a:chExt cx="0" cy="0"/>
        </a:xfrm>
      </p:grpSpPr>
      <p:grpSp>
        <p:nvGrpSpPr>
          <p:cNvPr id="411" name="Google Shape;411;p13"/>
          <p:cNvGrpSpPr/>
          <p:nvPr/>
        </p:nvGrpSpPr>
        <p:grpSpPr>
          <a:xfrm>
            <a:off x="400374" y="405490"/>
            <a:ext cx="857867" cy="857867"/>
            <a:chOff x="0" y="0"/>
            <a:chExt cx="812800" cy="812800"/>
          </a:xfrm>
        </p:grpSpPr>
        <p:sp>
          <p:nvSpPr>
            <p:cNvPr id="412" name="Google Shape;41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13"/>
          <p:cNvGrpSpPr/>
          <p:nvPr/>
        </p:nvGrpSpPr>
        <p:grpSpPr>
          <a:xfrm>
            <a:off x="224741" y="1622356"/>
            <a:ext cx="604566" cy="604566"/>
            <a:chOff x="0" y="0"/>
            <a:chExt cx="812800" cy="812800"/>
          </a:xfrm>
        </p:grpSpPr>
        <p:sp>
          <p:nvSpPr>
            <p:cNvPr id="415" name="Google Shape;41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7" name="Google Shape;417;p13"/>
          <p:cNvGrpSpPr/>
          <p:nvPr/>
        </p:nvGrpSpPr>
        <p:grpSpPr>
          <a:xfrm>
            <a:off x="456249" y="141007"/>
            <a:ext cx="637633" cy="637633"/>
            <a:chOff x="0" y="0"/>
            <a:chExt cx="812800" cy="812800"/>
          </a:xfrm>
        </p:grpSpPr>
        <p:sp>
          <p:nvSpPr>
            <p:cNvPr id="418" name="Google Shape;41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0" name="Google Shape;420;p13"/>
          <p:cNvSpPr/>
          <p:nvPr/>
        </p:nvSpPr>
        <p:spPr>
          <a:xfrm>
            <a:off x="527024" y="476358"/>
            <a:ext cx="3878050" cy="2326830"/>
          </a:xfrm>
          <a:custGeom>
            <a:rect b="b" l="l" r="r" t="t"/>
            <a:pathLst>
              <a:path extrusionOk="0" h="2326830" w="3878050">
                <a:moveTo>
                  <a:pt x="0" y="0"/>
                </a:moveTo>
                <a:lnTo>
                  <a:pt x="3878050" y="0"/>
                </a:lnTo>
                <a:lnTo>
                  <a:pt x="3878050" y="2326830"/>
                </a:lnTo>
                <a:lnTo>
                  <a:pt x="0" y="2326830"/>
                </a:lnTo>
                <a:lnTo>
                  <a:pt x="0" y="0"/>
                </a:lnTo>
                <a:close/>
              </a:path>
            </a:pathLst>
          </a:custGeom>
          <a:blipFill rotWithShape="1">
            <a:blip r:embed="rId3">
              <a:alphaModFix/>
            </a:blip>
            <a:stretch>
              <a:fillRect b="0" l="0" r="0" t="0"/>
            </a:stretch>
          </a:blipFill>
          <a:ln>
            <a:noFill/>
          </a:ln>
        </p:spPr>
      </p:sp>
      <p:grpSp>
        <p:nvGrpSpPr>
          <p:cNvPr id="421" name="Google Shape;421;p13"/>
          <p:cNvGrpSpPr/>
          <p:nvPr/>
        </p:nvGrpSpPr>
        <p:grpSpPr>
          <a:xfrm>
            <a:off x="17430133" y="778641"/>
            <a:ext cx="857867" cy="857867"/>
            <a:chOff x="0" y="0"/>
            <a:chExt cx="812800" cy="812800"/>
          </a:xfrm>
        </p:grpSpPr>
        <p:sp>
          <p:nvSpPr>
            <p:cNvPr id="422" name="Google Shape;42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3"/>
          <p:cNvGrpSpPr/>
          <p:nvPr/>
        </p:nvGrpSpPr>
        <p:grpSpPr>
          <a:xfrm>
            <a:off x="16825568" y="476358"/>
            <a:ext cx="604566" cy="604566"/>
            <a:chOff x="0" y="0"/>
            <a:chExt cx="812800" cy="812800"/>
          </a:xfrm>
        </p:grpSpPr>
        <p:sp>
          <p:nvSpPr>
            <p:cNvPr id="425" name="Google Shape;42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13"/>
          <p:cNvGrpSpPr/>
          <p:nvPr/>
        </p:nvGrpSpPr>
        <p:grpSpPr>
          <a:xfrm>
            <a:off x="17127851" y="141007"/>
            <a:ext cx="637633" cy="637633"/>
            <a:chOff x="0" y="0"/>
            <a:chExt cx="812800" cy="812800"/>
          </a:xfrm>
        </p:grpSpPr>
        <p:sp>
          <p:nvSpPr>
            <p:cNvPr id="428" name="Google Shape;42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13"/>
          <p:cNvGrpSpPr/>
          <p:nvPr/>
        </p:nvGrpSpPr>
        <p:grpSpPr>
          <a:xfrm>
            <a:off x="3636626" y="1943689"/>
            <a:ext cx="5053283" cy="6460671"/>
            <a:chOff x="0" y="0"/>
            <a:chExt cx="1330906" cy="1701576"/>
          </a:xfrm>
        </p:grpSpPr>
        <p:sp>
          <p:nvSpPr>
            <p:cNvPr id="431" name="Google Shape;431;p13"/>
            <p:cNvSpPr/>
            <p:nvPr/>
          </p:nvSpPr>
          <p:spPr>
            <a:xfrm>
              <a:off x="0" y="0"/>
              <a:ext cx="1330906" cy="1701576"/>
            </a:xfrm>
            <a:custGeom>
              <a:rect b="b" l="l" r="r" t="t"/>
              <a:pathLst>
                <a:path extrusionOk="0" h="1701576" w="1330906">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3"/>
            <p:cNvSpPr txBox="1"/>
            <p:nvPr/>
          </p:nvSpPr>
          <p:spPr>
            <a:xfrm>
              <a:off x="0" y="0"/>
              <a:ext cx="1330906" cy="170157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13"/>
          <p:cNvGrpSpPr/>
          <p:nvPr/>
        </p:nvGrpSpPr>
        <p:grpSpPr>
          <a:xfrm>
            <a:off x="9598091" y="1943689"/>
            <a:ext cx="5053283" cy="6460671"/>
            <a:chOff x="0" y="0"/>
            <a:chExt cx="1330906" cy="1701576"/>
          </a:xfrm>
        </p:grpSpPr>
        <p:sp>
          <p:nvSpPr>
            <p:cNvPr id="434" name="Google Shape;434;p13"/>
            <p:cNvSpPr/>
            <p:nvPr/>
          </p:nvSpPr>
          <p:spPr>
            <a:xfrm>
              <a:off x="0" y="0"/>
              <a:ext cx="1330906" cy="1701576"/>
            </a:xfrm>
            <a:custGeom>
              <a:rect b="b" l="l" r="r" t="t"/>
              <a:pathLst>
                <a:path extrusionOk="0" h="1701576" w="1330906">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3"/>
            <p:cNvSpPr txBox="1"/>
            <p:nvPr/>
          </p:nvSpPr>
          <p:spPr>
            <a:xfrm>
              <a:off x="0" y="0"/>
              <a:ext cx="1330906" cy="170157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13"/>
          <p:cNvSpPr/>
          <p:nvPr/>
        </p:nvSpPr>
        <p:spPr>
          <a:xfrm flipH="1" rot="4536916">
            <a:off x="2242178" y="3660958"/>
            <a:ext cx="1229990" cy="1903272"/>
          </a:xfrm>
          <a:custGeom>
            <a:rect b="b" l="l" r="r" t="t"/>
            <a:pathLst>
              <a:path extrusionOk="0" h="1903272" w="1229990">
                <a:moveTo>
                  <a:pt x="1229990" y="0"/>
                </a:moveTo>
                <a:lnTo>
                  <a:pt x="0" y="0"/>
                </a:lnTo>
                <a:lnTo>
                  <a:pt x="0" y="1903272"/>
                </a:lnTo>
                <a:lnTo>
                  <a:pt x="1229990" y="1903272"/>
                </a:lnTo>
                <a:lnTo>
                  <a:pt x="1229990" y="0"/>
                </a:lnTo>
                <a:close/>
              </a:path>
            </a:pathLst>
          </a:custGeom>
          <a:blipFill rotWithShape="1">
            <a:blip r:embed="rId4">
              <a:alphaModFix/>
            </a:blip>
            <a:stretch>
              <a:fillRect b="0" l="0" r="0" t="0"/>
            </a:stretch>
          </a:blipFill>
          <a:ln>
            <a:noFill/>
          </a:ln>
        </p:spPr>
      </p:sp>
      <p:sp>
        <p:nvSpPr>
          <p:cNvPr id="437" name="Google Shape;437;p13"/>
          <p:cNvSpPr txBox="1"/>
          <p:nvPr/>
        </p:nvSpPr>
        <p:spPr>
          <a:xfrm>
            <a:off x="3970684" y="2061389"/>
            <a:ext cx="4385100" cy="5970000"/>
          </a:xfrm>
          <a:prstGeom prst="rect">
            <a:avLst/>
          </a:prstGeom>
          <a:noFill/>
          <a:ln>
            <a:noFill/>
          </a:ln>
        </p:spPr>
        <p:txBody>
          <a:bodyPr anchorCtr="0" anchor="t" bIns="0" lIns="0" spcFirstLastPara="1" rIns="0" wrap="square" tIns="0">
            <a:spAutoFit/>
          </a:bodyPr>
          <a:lstStyle/>
          <a:p>
            <a:pPr indent="0" lvl="0" marL="0" marR="0" rtl="0" algn="ctr">
              <a:lnSpc>
                <a:spcPct val="113966"/>
              </a:lnSpc>
              <a:spcBef>
                <a:spcPts val="0"/>
              </a:spcBef>
              <a:spcAft>
                <a:spcPts val="0"/>
              </a:spcAft>
              <a:buClr>
                <a:srgbClr val="000000"/>
              </a:buClr>
              <a:buSzPts val="3000"/>
              <a:buFont typeface="Arial"/>
              <a:buNone/>
            </a:pPr>
            <a:r>
              <a:rPr b="1" i="0" lang="en-US" sz="3000" u="none" cap="none" strike="noStrike">
                <a:solidFill>
                  <a:srgbClr val="649539"/>
                </a:solidFill>
                <a:latin typeface="Poppins"/>
                <a:ea typeface="Poppins"/>
                <a:cs typeface="Poppins"/>
                <a:sym typeface="Poppins"/>
              </a:rPr>
              <a:t>MOOC</a:t>
            </a:r>
            <a:endParaRPr b="0" i="0" sz="1400" u="none" cap="none" strike="noStrike">
              <a:solidFill>
                <a:srgbClr val="000000"/>
              </a:solidFill>
              <a:latin typeface="Arial"/>
              <a:ea typeface="Arial"/>
              <a:cs typeface="Arial"/>
              <a:sym typeface="Arial"/>
            </a:endParaRPr>
          </a:p>
          <a:p>
            <a:pPr indent="0" lvl="0" marL="0" marR="0" rtl="0" algn="l">
              <a:lnSpc>
                <a:spcPct val="113966"/>
              </a:lnSpc>
              <a:spcBef>
                <a:spcPts val="0"/>
              </a:spcBef>
              <a:spcAft>
                <a:spcPts val="0"/>
              </a:spcAft>
              <a:buClr>
                <a:srgbClr val="000000"/>
              </a:buClr>
              <a:buSzPts val="3000"/>
              <a:buFont typeface="Arial"/>
              <a:buNone/>
            </a:pPr>
            <a:r>
              <a:t/>
            </a:r>
            <a:endParaRPr b="0" i="0" sz="1400" u="none" cap="none" strike="noStrike">
              <a:solidFill>
                <a:srgbClr val="000000"/>
              </a:solidFill>
              <a:latin typeface="Arial"/>
              <a:ea typeface="Arial"/>
              <a:cs typeface="Arial"/>
              <a:sym typeface="Arial"/>
            </a:endParaRPr>
          </a:p>
          <a:p>
            <a:pPr indent="0" lvl="0" marL="0" rtl="0" algn="ctr">
              <a:lnSpc>
                <a:spcPct val="113966"/>
              </a:lnSpc>
              <a:spcBef>
                <a:spcPts val="0"/>
              </a:spcBef>
              <a:spcAft>
                <a:spcPts val="0"/>
              </a:spcAft>
              <a:buClr>
                <a:schemeClr val="dk1"/>
              </a:buClr>
              <a:buSzPts val="1100"/>
              <a:buFont typeface="Arial"/>
              <a:buNone/>
            </a:pPr>
            <a:r>
              <a:rPr lang="en-US" sz="3000">
                <a:solidFill>
                  <a:srgbClr val="535B23"/>
                </a:solidFill>
                <a:latin typeface="Poppins"/>
                <a:ea typeface="Poppins"/>
                <a:cs typeface="Poppins"/>
                <a:sym typeface="Poppins"/>
              </a:rPr>
              <a:t>Un potente OER per la formazione avanzata sul campo, </a:t>
            </a:r>
            <a:endParaRPr sz="3000">
              <a:solidFill>
                <a:srgbClr val="535B23"/>
              </a:solidFill>
              <a:latin typeface="Poppins"/>
              <a:ea typeface="Poppins"/>
              <a:cs typeface="Poppins"/>
              <a:sym typeface="Poppins"/>
            </a:endParaRPr>
          </a:p>
          <a:p>
            <a:pPr indent="0" lvl="0" marL="0" rtl="0" algn="ctr">
              <a:lnSpc>
                <a:spcPct val="113966"/>
              </a:lnSpc>
              <a:spcBef>
                <a:spcPts val="0"/>
              </a:spcBef>
              <a:spcAft>
                <a:spcPts val="0"/>
              </a:spcAft>
              <a:buClr>
                <a:schemeClr val="dk1"/>
              </a:buClr>
              <a:buSzPts val="1100"/>
              <a:buFont typeface="Arial"/>
              <a:buNone/>
            </a:pPr>
            <a:r>
              <a:t/>
            </a:r>
            <a:endParaRPr sz="3000">
              <a:latin typeface="Poppins"/>
              <a:ea typeface="Poppins"/>
              <a:cs typeface="Poppins"/>
              <a:sym typeface="Poppins"/>
            </a:endParaRPr>
          </a:p>
          <a:p>
            <a:pPr indent="0" lvl="0" marL="0" rtl="0" algn="ctr">
              <a:lnSpc>
                <a:spcPct val="113966"/>
              </a:lnSpc>
              <a:spcBef>
                <a:spcPts val="0"/>
              </a:spcBef>
              <a:spcAft>
                <a:spcPts val="0"/>
              </a:spcAft>
              <a:buClr>
                <a:schemeClr val="dk1"/>
              </a:buClr>
              <a:buSzPts val="1100"/>
              <a:buFont typeface="Arial"/>
              <a:buNone/>
            </a:pPr>
            <a:r>
              <a:rPr lang="en-US" sz="3000">
                <a:latin typeface="Poppins"/>
                <a:ea typeface="Poppins"/>
                <a:cs typeface="Poppins"/>
                <a:sym typeface="Poppins"/>
              </a:rPr>
              <a:t>che si basa sui 6 moduli del programma di formazione testato e convalidato.</a:t>
            </a:r>
            <a:endParaRPr sz="3000">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t/>
            </a:r>
            <a:endParaRPr sz="3000">
              <a:latin typeface="Poppins"/>
              <a:ea typeface="Poppins"/>
              <a:cs typeface="Poppins"/>
              <a:sym typeface="Poppins"/>
            </a:endParaRPr>
          </a:p>
        </p:txBody>
      </p:sp>
      <p:sp>
        <p:nvSpPr>
          <p:cNvPr id="438" name="Google Shape;438;p13"/>
          <p:cNvSpPr txBox="1"/>
          <p:nvPr/>
        </p:nvSpPr>
        <p:spPr>
          <a:xfrm>
            <a:off x="9813541" y="2061402"/>
            <a:ext cx="4622400" cy="7303200"/>
          </a:xfrm>
          <a:prstGeom prst="rect">
            <a:avLst/>
          </a:prstGeom>
          <a:noFill/>
          <a:ln>
            <a:noFill/>
          </a:ln>
        </p:spPr>
        <p:txBody>
          <a:bodyPr anchorCtr="0" anchor="t" bIns="0" lIns="0" spcFirstLastPara="1" rIns="0" wrap="square" tIns="0">
            <a:spAutoFit/>
          </a:bodyPr>
          <a:lstStyle/>
          <a:p>
            <a:pPr indent="0" lvl="0" marL="0" marR="0" rtl="0" algn="ctr">
              <a:lnSpc>
                <a:spcPct val="113966"/>
              </a:lnSpc>
              <a:spcBef>
                <a:spcPts val="0"/>
              </a:spcBef>
              <a:spcAft>
                <a:spcPts val="0"/>
              </a:spcAft>
              <a:buClr>
                <a:srgbClr val="000000"/>
              </a:buClr>
              <a:buSzPts val="3000"/>
              <a:buFont typeface="Arial"/>
              <a:buNone/>
            </a:pPr>
            <a:r>
              <a:rPr b="1" i="0" lang="en-US" sz="3000" u="none" cap="none" strike="noStrike">
                <a:solidFill>
                  <a:srgbClr val="649539"/>
                </a:solidFill>
                <a:latin typeface="Poppins"/>
                <a:ea typeface="Poppins"/>
                <a:cs typeface="Poppins"/>
                <a:sym typeface="Poppins"/>
              </a:rPr>
              <a:t>Digital Tool </a:t>
            </a:r>
            <a:endParaRPr b="0" i="0" sz="1400" u="none" cap="none" strike="noStrike">
              <a:solidFill>
                <a:srgbClr val="000000"/>
              </a:solidFill>
              <a:latin typeface="Arial"/>
              <a:ea typeface="Arial"/>
              <a:cs typeface="Arial"/>
              <a:sym typeface="Arial"/>
            </a:endParaRPr>
          </a:p>
          <a:p>
            <a:pPr indent="0" lvl="0" marL="0" marR="0" rtl="0" algn="l">
              <a:lnSpc>
                <a:spcPct val="113966"/>
              </a:lnSpc>
              <a:spcBef>
                <a:spcPts val="0"/>
              </a:spcBef>
              <a:spcAft>
                <a:spcPts val="0"/>
              </a:spcAft>
              <a:buClr>
                <a:srgbClr val="000000"/>
              </a:buClr>
              <a:buSzPts val="3000"/>
              <a:buFont typeface="Arial"/>
              <a:buNone/>
            </a:pPr>
            <a:r>
              <a:t/>
            </a:r>
            <a:endParaRPr b="0" i="0" sz="2000" u="none" cap="none" strike="noStrike">
              <a:solidFill>
                <a:srgbClr val="000000"/>
              </a:solidFill>
              <a:latin typeface="Poppins"/>
              <a:ea typeface="Poppins"/>
              <a:cs typeface="Poppins"/>
              <a:sym typeface="Poppins"/>
            </a:endParaRPr>
          </a:p>
          <a:p>
            <a:pPr indent="0" lvl="0" marL="0" rtl="0" algn="ctr">
              <a:lnSpc>
                <a:spcPct val="113966"/>
              </a:lnSpc>
              <a:spcBef>
                <a:spcPts val="0"/>
              </a:spcBef>
              <a:spcAft>
                <a:spcPts val="0"/>
              </a:spcAft>
              <a:buClr>
                <a:schemeClr val="dk1"/>
              </a:buClr>
              <a:buSzPts val="1100"/>
              <a:buFont typeface="Arial"/>
              <a:buNone/>
            </a:pPr>
            <a:r>
              <a:rPr lang="en-US" sz="2800">
                <a:solidFill>
                  <a:srgbClr val="535B23"/>
                </a:solidFill>
                <a:latin typeface="Poppins"/>
                <a:ea typeface="Poppins"/>
                <a:cs typeface="Poppins"/>
                <a:sym typeface="Poppins"/>
              </a:rPr>
              <a:t>per l'autovalutazione del benessere in azienda</a:t>
            </a:r>
            <a:endParaRPr sz="2800">
              <a:latin typeface="Poppins"/>
              <a:ea typeface="Poppins"/>
              <a:cs typeface="Poppins"/>
              <a:sym typeface="Poppins"/>
            </a:endParaRPr>
          </a:p>
          <a:p>
            <a:pPr indent="0" lvl="0" marL="0" rtl="0" algn="ctr">
              <a:lnSpc>
                <a:spcPct val="113966"/>
              </a:lnSpc>
              <a:spcBef>
                <a:spcPts val="0"/>
              </a:spcBef>
              <a:spcAft>
                <a:spcPts val="0"/>
              </a:spcAft>
              <a:buClr>
                <a:schemeClr val="dk1"/>
              </a:buClr>
              <a:buSzPts val="1100"/>
              <a:buFont typeface="Arial"/>
              <a:buNone/>
            </a:pPr>
            <a:r>
              <a:t/>
            </a:r>
            <a:endParaRPr sz="2200">
              <a:latin typeface="Poppins"/>
              <a:ea typeface="Poppins"/>
              <a:cs typeface="Poppins"/>
              <a:sym typeface="Poppins"/>
            </a:endParaRPr>
          </a:p>
          <a:p>
            <a:pPr indent="0" lvl="0" marL="0" rtl="0" algn="ctr">
              <a:lnSpc>
                <a:spcPct val="113966"/>
              </a:lnSpc>
              <a:spcBef>
                <a:spcPts val="0"/>
              </a:spcBef>
              <a:spcAft>
                <a:spcPts val="0"/>
              </a:spcAft>
              <a:buClr>
                <a:schemeClr val="dk1"/>
              </a:buClr>
              <a:buSzPts val="1100"/>
              <a:buFont typeface="Arial"/>
              <a:buNone/>
            </a:pPr>
            <a:r>
              <a:rPr lang="en-US" sz="2900">
                <a:latin typeface="Poppins"/>
                <a:ea typeface="Poppins"/>
                <a:cs typeface="Poppins"/>
                <a:sym typeface="Poppins"/>
              </a:rPr>
              <a:t>Uno strumento digitale innovativo per supportare i leader delle piccole imprese nell'autovalutazione del livello di benessere sul posto di lavoro nella loro azienda.</a:t>
            </a:r>
            <a:endParaRPr sz="2900">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t/>
            </a:r>
            <a:endParaRPr sz="3000">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439" name="Google Shape;439;p13"/>
          <p:cNvSpPr/>
          <p:nvPr/>
        </p:nvSpPr>
        <p:spPr>
          <a:xfrm flipH="1" rot="-5970569">
            <a:off x="14860571" y="6535797"/>
            <a:ext cx="1228421" cy="1900844"/>
          </a:xfrm>
          <a:custGeom>
            <a:rect b="b" l="l" r="r" t="t"/>
            <a:pathLst>
              <a:path extrusionOk="0" h="1903272" w="1229990">
                <a:moveTo>
                  <a:pt x="0" y="1903272"/>
                </a:moveTo>
                <a:lnTo>
                  <a:pt x="1229989" y="1903272"/>
                </a:lnTo>
                <a:lnTo>
                  <a:pt x="1229989" y="0"/>
                </a:lnTo>
                <a:lnTo>
                  <a:pt x="0" y="0"/>
                </a:lnTo>
                <a:lnTo>
                  <a:pt x="0" y="1903272"/>
                </a:lnTo>
                <a:close/>
              </a:path>
            </a:pathLst>
          </a:custGeom>
          <a:blipFill rotWithShape="1">
            <a:blip r:embed="rId4">
              <a:alphaModFix/>
            </a:blip>
            <a:stretch>
              <a:fillRect b="0" l="0" r="0" t="0"/>
            </a:stretch>
          </a:blipFill>
          <a:ln>
            <a:noFill/>
          </a:ln>
        </p:spPr>
      </p:sp>
      <p:pic>
        <p:nvPicPr>
          <p:cNvPr id="440" name="Google Shape;440;p13" title="Senza titolo.jpeg"/>
          <p:cNvPicPr preferRelativeResize="0"/>
          <p:nvPr/>
        </p:nvPicPr>
        <p:blipFill rotWithShape="1">
          <a:blip r:embed="rId5">
            <a:alphaModFix/>
          </a:blip>
          <a:srcRect b="0" l="0" r="0" t="0"/>
          <a:stretch/>
        </p:blipFill>
        <p:spPr>
          <a:xfrm>
            <a:off x="829300" y="5444725"/>
            <a:ext cx="2542725" cy="2542725"/>
          </a:xfrm>
          <a:prstGeom prst="rect">
            <a:avLst/>
          </a:prstGeom>
          <a:noFill/>
          <a:ln>
            <a:noFill/>
          </a:ln>
        </p:spPr>
      </p:pic>
      <p:pic>
        <p:nvPicPr>
          <p:cNvPr id="441" name="Google Shape;441;p13" title="url_qrcodecreator.com_13_06_49.png"/>
          <p:cNvPicPr preferRelativeResize="0"/>
          <p:nvPr/>
        </p:nvPicPr>
        <p:blipFill rotWithShape="1">
          <a:blip r:embed="rId6">
            <a:alphaModFix/>
          </a:blip>
          <a:srcRect b="0" l="0" r="0" t="0"/>
          <a:stretch/>
        </p:blipFill>
        <p:spPr>
          <a:xfrm>
            <a:off x="14887400" y="4178543"/>
            <a:ext cx="2542725" cy="25427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45" name="Shape 445"/>
        <p:cNvGrpSpPr/>
        <p:nvPr/>
      </p:nvGrpSpPr>
      <p:grpSpPr>
        <a:xfrm>
          <a:off x="0" y="0"/>
          <a:ext cx="0" cy="0"/>
          <a:chOff x="0" y="0"/>
          <a:chExt cx="0" cy="0"/>
        </a:xfrm>
      </p:grpSpPr>
      <p:sp>
        <p:nvSpPr>
          <p:cNvPr id="446" name="Google Shape;446;p14"/>
          <p:cNvSpPr/>
          <p:nvPr/>
        </p:nvSpPr>
        <p:spPr>
          <a:xfrm flipH="1" rot="4721273">
            <a:off x="-3886689"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447" name="Google Shape;447;p14"/>
          <p:cNvGrpSpPr/>
          <p:nvPr/>
        </p:nvGrpSpPr>
        <p:grpSpPr>
          <a:xfrm>
            <a:off x="4308324" y="946396"/>
            <a:ext cx="857867" cy="857867"/>
            <a:chOff x="0" y="0"/>
            <a:chExt cx="812800" cy="812800"/>
          </a:xfrm>
        </p:grpSpPr>
        <p:sp>
          <p:nvSpPr>
            <p:cNvPr id="448" name="Google Shape;44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14"/>
          <p:cNvGrpSpPr/>
          <p:nvPr/>
        </p:nvGrpSpPr>
        <p:grpSpPr>
          <a:xfrm>
            <a:off x="3479953" y="341830"/>
            <a:ext cx="604566" cy="604566"/>
            <a:chOff x="0" y="0"/>
            <a:chExt cx="812800" cy="812800"/>
          </a:xfrm>
        </p:grpSpPr>
        <p:sp>
          <p:nvSpPr>
            <p:cNvPr id="451" name="Google Shape;45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14"/>
          <p:cNvGrpSpPr/>
          <p:nvPr/>
        </p:nvGrpSpPr>
        <p:grpSpPr>
          <a:xfrm>
            <a:off x="4364199" y="681913"/>
            <a:ext cx="637633" cy="637633"/>
            <a:chOff x="0" y="0"/>
            <a:chExt cx="812800" cy="812800"/>
          </a:xfrm>
        </p:grpSpPr>
        <p:sp>
          <p:nvSpPr>
            <p:cNvPr id="454" name="Google Shape;45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6" name="Google Shape;456;p1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458" name="Google Shape;458;p14"/>
          <p:cNvSpPr txBox="1"/>
          <p:nvPr/>
        </p:nvSpPr>
        <p:spPr>
          <a:xfrm>
            <a:off x="5166140" y="1823357"/>
            <a:ext cx="12093000" cy="4385400"/>
          </a:xfrm>
          <a:prstGeom prst="rect">
            <a:avLst/>
          </a:prstGeom>
          <a:noFill/>
          <a:ln>
            <a:noFill/>
          </a:ln>
        </p:spPr>
        <p:txBody>
          <a:bodyPr anchorCtr="0" anchor="t" bIns="0" lIns="0" spcFirstLastPara="1" rIns="0" wrap="square" tIns="0">
            <a:spAutoFit/>
          </a:bodyPr>
          <a:lstStyle/>
          <a:p>
            <a:pPr indent="0" lvl="0" marL="0" rtl="0" algn="r">
              <a:lnSpc>
                <a:spcPct val="130011"/>
              </a:lnSpc>
              <a:spcBef>
                <a:spcPts val="0"/>
              </a:spcBef>
              <a:spcAft>
                <a:spcPts val="0"/>
              </a:spcAft>
              <a:buClr>
                <a:schemeClr val="dk1"/>
              </a:buClr>
              <a:buSzPts val="1100"/>
              <a:buFont typeface="Arial"/>
              <a:buNone/>
            </a:pPr>
            <a:r>
              <a:rPr b="1" lang="en-US" sz="2499">
                <a:solidFill>
                  <a:srgbClr val="45B042"/>
                </a:solidFill>
                <a:latin typeface="Poppins"/>
                <a:ea typeface="Poppins"/>
                <a:cs typeface="Poppins"/>
                <a:sym typeface="Poppins"/>
              </a:rPr>
              <a:t>Progetto STAY OK: Affrontare il benessere sul posto di lavoro</a:t>
            </a:r>
            <a:endParaRPr sz="2499">
              <a:solidFill>
                <a:srgbClr val="062D47"/>
              </a:solidFill>
              <a:latin typeface="Poppins"/>
              <a:ea typeface="Poppins"/>
              <a:cs typeface="Poppins"/>
              <a:sym typeface="Poppins"/>
            </a:endParaRPr>
          </a:p>
          <a:p>
            <a:pPr indent="-387286" lvl="0" marL="457200" rtl="0" algn="l">
              <a:lnSpc>
                <a:spcPct val="130011"/>
              </a:lnSpc>
              <a:spcBef>
                <a:spcPts val="0"/>
              </a:spcBef>
              <a:spcAft>
                <a:spcPts val="0"/>
              </a:spcAft>
              <a:buClr>
                <a:srgbClr val="062D47"/>
              </a:buClr>
              <a:buSzPts val="2499"/>
              <a:buFont typeface="Poppins"/>
              <a:buChar char="●"/>
            </a:pPr>
            <a:r>
              <a:rPr lang="en-US" sz="2499">
                <a:solidFill>
                  <a:srgbClr val="062D47"/>
                </a:solidFill>
                <a:latin typeface="Poppins"/>
                <a:ea typeface="Poppins"/>
                <a:cs typeface="Poppins"/>
                <a:sym typeface="Poppins"/>
              </a:rPr>
              <a:t>Si concentra sulle PMI del settore dei servizi professionali e di consulenza.</a:t>
            </a:r>
            <a:endParaRPr sz="2499">
              <a:solidFill>
                <a:srgbClr val="062D47"/>
              </a:solidFill>
              <a:latin typeface="Poppins"/>
              <a:ea typeface="Poppins"/>
              <a:cs typeface="Poppins"/>
              <a:sym typeface="Poppins"/>
            </a:endParaRPr>
          </a:p>
          <a:p>
            <a:pPr indent="-387286" lvl="0" marL="457200" rtl="0" algn="l">
              <a:lnSpc>
                <a:spcPct val="130011"/>
              </a:lnSpc>
              <a:spcBef>
                <a:spcPts val="0"/>
              </a:spcBef>
              <a:spcAft>
                <a:spcPts val="0"/>
              </a:spcAft>
              <a:buClr>
                <a:srgbClr val="062D47"/>
              </a:buClr>
              <a:buSzPts val="2499"/>
              <a:buFont typeface="Poppins"/>
              <a:buChar char="●"/>
            </a:pPr>
            <a:r>
              <a:rPr lang="en-US" sz="2499">
                <a:solidFill>
                  <a:srgbClr val="062D47"/>
                </a:solidFill>
                <a:latin typeface="Poppins"/>
                <a:ea typeface="Poppins"/>
                <a:cs typeface="Poppins"/>
                <a:sym typeface="Poppins"/>
              </a:rPr>
              <a:t>Colma il divario nell'offerta di istruzione e formazione professionale con corsi sulla pianificazione della carriera, il lavoro ibrido, l'intelligenza artificiale per la gestione delle risorse umane, i lavoratori disabili, il benessere della comunità e l'equilibrio tra lavoro e vita privata.</a:t>
            </a:r>
            <a:endParaRPr sz="2499">
              <a:solidFill>
                <a:srgbClr val="062D47"/>
              </a:solidFill>
              <a:latin typeface="Poppins"/>
              <a:ea typeface="Poppins"/>
              <a:cs typeface="Poppins"/>
              <a:sym typeface="Poppins"/>
            </a:endParaRPr>
          </a:p>
          <a:p>
            <a:pPr indent="-387286" lvl="0" marL="457200" rtl="0" algn="l">
              <a:lnSpc>
                <a:spcPct val="130011"/>
              </a:lnSpc>
              <a:spcBef>
                <a:spcPts val="0"/>
              </a:spcBef>
              <a:spcAft>
                <a:spcPts val="0"/>
              </a:spcAft>
              <a:buClr>
                <a:srgbClr val="062D47"/>
              </a:buClr>
              <a:buSzPts val="2499"/>
              <a:buFont typeface="Poppins"/>
              <a:buChar char="●"/>
            </a:pPr>
            <a:r>
              <a:rPr lang="en-US" sz="2499">
                <a:solidFill>
                  <a:srgbClr val="062D47"/>
                </a:solidFill>
                <a:latin typeface="Poppins"/>
                <a:ea typeface="Poppins"/>
                <a:cs typeface="Poppins"/>
                <a:sym typeface="Poppins"/>
              </a:rPr>
              <a:t>Supporta la comunità VET nel riutilizzo dei corsi e fornisce uno strumento digitale per la valutazione del benessere del personale e le azioni correttive.</a:t>
            </a:r>
            <a:endParaRPr b="0" i="0" sz="2499" u="none" cap="none" strike="noStrike">
              <a:solidFill>
                <a:srgbClr val="062D47"/>
              </a:solidFill>
              <a:latin typeface="Poppins"/>
              <a:ea typeface="Poppins"/>
              <a:cs typeface="Poppins"/>
              <a:sym typeface="Poppins"/>
            </a:endParaRPr>
          </a:p>
        </p:txBody>
      </p:sp>
      <p:grpSp>
        <p:nvGrpSpPr>
          <p:cNvPr id="459" name="Google Shape;459;p14"/>
          <p:cNvGrpSpPr/>
          <p:nvPr/>
        </p:nvGrpSpPr>
        <p:grpSpPr>
          <a:xfrm>
            <a:off x="6057900" y="6400800"/>
            <a:ext cx="11526025" cy="3229438"/>
            <a:chOff x="0" y="0"/>
            <a:chExt cx="3035641" cy="850546"/>
          </a:xfrm>
        </p:grpSpPr>
        <p:sp>
          <p:nvSpPr>
            <p:cNvPr id="460" name="Google Shape;460;p14"/>
            <p:cNvSpPr/>
            <p:nvPr/>
          </p:nvSpPr>
          <p:spPr>
            <a:xfrm>
              <a:off x="0" y="0"/>
              <a:ext cx="3035641" cy="850546"/>
            </a:xfrm>
            <a:custGeom>
              <a:rect b="b" l="l" r="r" t="t"/>
              <a:pathLst>
                <a:path extrusionOk="0" h="850546" w="3035641">
                  <a:moveTo>
                    <a:pt x="34256" y="0"/>
                  </a:moveTo>
                  <a:lnTo>
                    <a:pt x="3001385" y="0"/>
                  </a:lnTo>
                  <a:cubicBezTo>
                    <a:pt x="3010470" y="0"/>
                    <a:pt x="3019183" y="3609"/>
                    <a:pt x="3025608" y="10033"/>
                  </a:cubicBezTo>
                  <a:cubicBezTo>
                    <a:pt x="3032032" y="16458"/>
                    <a:pt x="3035641" y="25171"/>
                    <a:pt x="3035641" y="34256"/>
                  </a:cubicBezTo>
                  <a:lnTo>
                    <a:pt x="3035641" y="816290"/>
                  </a:lnTo>
                  <a:cubicBezTo>
                    <a:pt x="3035641" y="825375"/>
                    <a:pt x="3032032" y="834089"/>
                    <a:pt x="3025608" y="840513"/>
                  </a:cubicBezTo>
                  <a:cubicBezTo>
                    <a:pt x="3019183" y="846937"/>
                    <a:pt x="3010470" y="850546"/>
                    <a:pt x="3001385" y="850546"/>
                  </a:cubicBezTo>
                  <a:lnTo>
                    <a:pt x="34256" y="850546"/>
                  </a:lnTo>
                  <a:cubicBezTo>
                    <a:pt x="25171" y="850546"/>
                    <a:pt x="16458" y="846937"/>
                    <a:pt x="10033" y="840513"/>
                  </a:cubicBezTo>
                  <a:cubicBezTo>
                    <a:pt x="3609" y="834089"/>
                    <a:pt x="0" y="825375"/>
                    <a:pt x="0" y="816290"/>
                  </a:cubicBezTo>
                  <a:lnTo>
                    <a:pt x="0" y="34256"/>
                  </a:lnTo>
                  <a:cubicBezTo>
                    <a:pt x="0" y="25171"/>
                    <a:pt x="3609" y="16458"/>
                    <a:pt x="10033" y="10033"/>
                  </a:cubicBezTo>
                  <a:cubicBezTo>
                    <a:pt x="16458" y="3609"/>
                    <a:pt x="25171" y="0"/>
                    <a:pt x="34256" y="0"/>
                  </a:cubicBezTo>
                  <a:close/>
                </a:path>
              </a:pathLst>
            </a:custGeom>
            <a:solidFill>
              <a:srgbClr val="A3CE47">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4"/>
            <p:cNvSpPr txBox="1"/>
            <p:nvPr/>
          </p:nvSpPr>
          <p:spPr>
            <a:xfrm>
              <a:off x="0" y="0"/>
              <a:ext cx="3035641" cy="85054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14"/>
          <p:cNvSpPr txBox="1"/>
          <p:nvPr/>
        </p:nvSpPr>
        <p:spPr>
          <a:xfrm>
            <a:off x="10502457" y="10847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CONCLUSIONI</a:t>
            </a:r>
            <a:endParaRPr b="0" i="0" sz="1400" u="none" cap="none" strike="noStrike">
              <a:solidFill>
                <a:srgbClr val="000000"/>
              </a:solidFill>
              <a:latin typeface="Arial"/>
              <a:ea typeface="Arial"/>
              <a:cs typeface="Arial"/>
              <a:sym typeface="Arial"/>
            </a:endParaRPr>
          </a:p>
        </p:txBody>
      </p:sp>
      <p:sp>
        <p:nvSpPr>
          <p:cNvPr id="463" name="Google Shape;463;p14"/>
          <p:cNvSpPr txBox="1"/>
          <p:nvPr/>
        </p:nvSpPr>
        <p:spPr>
          <a:xfrm>
            <a:off x="6276675" y="6496775"/>
            <a:ext cx="11091000" cy="31143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499"/>
              <a:buFont typeface="Arial"/>
              <a:buNone/>
            </a:pPr>
            <a:r>
              <a:rPr lang="en-US" sz="2299">
                <a:solidFill>
                  <a:srgbClr val="062D47"/>
                </a:solidFill>
                <a:latin typeface="Poppins"/>
                <a:ea typeface="Poppins"/>
                <a:cs typeface="Poppins"/>
                <a:sym typeface="Poppins"/>
              </a:rPr>
              <a:t>STAY OK è uno studio transnazionale che si concentra sulla comprensione e sulla risoluzione delle carenze di competenze nelle piccole imprese in materia di benessere sul lavoro. Il progetto mira a sviluppare un programma di formazione per i dirigenti delle piccole imprese, incentrato sulla pianificazione della carriera, sui meccanismi di lavoro flessibile, sull'intelligenza artificiale, sulle politiche di benessere della comunità e sull'equilibrio tra lavoro e vita privata.</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67" name="Shape 467"/>
        <p:cNvGrpSpPr/>
        <p:nvPr/>
      </p:nvGrpSpPr>
      <p:grpSpPr>
        <a:xfrm>
          <a:off x="0" y="0"/>
          <a:ext cx="0" cy="0"/>
          <a:chOff x="0" y="0"/>
          <a:chExt cx="0" cy="0"/>
        </a:xfrm>
      </p:grpSpPr>
      <p:grpSp>
        <p:nvGrpSpPr>
          <p:cNvPr id="468" name="Google Shape;468;p15"/>
          <p:cNvGrpSpPr/>
          <p:nvPr/>
        </p:nvGrpSpPr>
        <p:grpSpPr>
          <a:xfrm>
            <a:off x="-538993" y="7878849"/>
            <a:ext cx="11334218" cy="2410387"/>
            <a:chOff x="0" y="0"/>
            <a:chExt cx="2912355" cy="619355"/>
          </a:xfrm>
        </p:grpSpPr>
        <p:sp>
          <p:nvSpPr>
            <p:cNvPr id="469" name="Google Shape;469;p15"/>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45B042">
                <a:alpha val="38431"/>
              </a:srgbClr>
            </a:solidFill>
            <a:ln>
              <a:noFill/>
            </a:ln>
          </p:spPr>
        </p:sp>
        <p:sp>
          <p:nvSpPr>
            <p:cNvPr id="470" name="Google Shape;470;p15"/>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1" name="Google Shape;471;p15"/>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sp>
      <p:sp>
        <p:nvSpPr>
          <p:cNvPr id="472" name="Google Shape;472;p15"/>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23" r="-26984"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5"/>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474" name="Google Shape;474;p15"/>
          <p:cNvGrpSpPr/>
          <p:nvPr/>
        </p:nvGrpSpPr>
        <p:grpSpPr>
          <a:xfrm>
            <a:off x="10165433" y="946396"/>
            <a:ext cx="857867" cy="857867"/>
            <a:chOff x="0" y="0"/>
            <a:chExt cx="812800" cy="812800"/>
          </a:xfrm>
        </p:grpSpPr>
        <p:sp>
          <p:nvSpPr>
            <p:cNvPr id="475" name="Google Shape;47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15"/>
          <p:cNvGrpSpPr/>
          <p:nvPr/>
        </p:nvGrpSpPr>
        <p:grpSpPr>
          <a:xfrm>
            <a:off x="9651318" y="2226096"/>
            <a:ext cx="604566" cy="604566"/>
            <a:chOff x="0" y="0"/>
            <a:chExt cx="812800" cy="812800"/>
          </a:xfrm>
        </p:grpSpPr>
        <p:sp>
          <p:nvSpPr>
            <p:cNvPr id="478" name="Google Shape;47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15"/>
          <p:cNvGrpSpPr/>
          <p:nvPr/>
        </p:nvGrpSpPr>
        <p:grpSpPr>
          <a:xfrm>
            <a:off x="10476408" y="681913"/>
            <a:ext cx="637633" cy="637633"/>
            <a:chOff x="0" y="0"/>
            <a:chExt cx="812800" cy="812800"/>
          </a:xfrm>
        </p:grpSpPr>
        <p:sp>
          <p:nvSpPr>
            <p:cNvPr id="481" name="Google Shape;48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15"/>
          <p:cNvGrpSpPr/>
          <p:nvPr/>
        </p:nvGrpSpPr>
        <p:grpSpPr>
          <a:xfrm>
            <a:off x="1811727" y="1028700"/>
            <a:ext cx="7620567" cy="5272883"/>
            <a:chOff x="0" y="0"/>
            <a:chExt cx="10160756" cy="7030510"/>
          </a:xfrm>
        </p:grpSpPr>
        <p:sp>
          <p:nvSpPr>
            <p:cNvPr id="484" name="Google Shape;484;p15"/>
            <p:cNvSpPr txBox="1"/>
            <p:nvPr/>
          </p:nvSpPr>
          <p:spPr>
            <a:xfrm>
              <a:off x="8456" y="6290410"/>
              <a:ext cx="10152300" cy="7401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3606"/>
                <a:buFont typeface="Arial"/>
                <a:buNone/>
              </a:pPr>
              <a:r>
                <a:rPr b="1" lang="en-US" sz="3606">
                  <a:latin typeface="Poppins SemiBold"/>
                  <a:ea typeface="Poppins SemiBold"/>
                  <a:cs typeface="Poppins SemiBold"/>
                  <a:sym typeface="Poppins SemiBold"/>
                </a:rPr>
                <a:t>per l’attenzione</a:t>
              </a:r>
              <a:endParaRPr b="0" i="0" sz="1400" u="none" cap="none" strike="noStrike">
                <a:solidFill>
                  <a:srgbClr val="000000"/>
                </a:solidFill>
                <a:latin typeface="Arial"/>
                <a:ea typeface="Arial"/>
                <a:cs typeface="Arial"/>
                <a:sym typeface="Arial"/>
              </a:endParaRPr>
            </a:p>
          </p:txBody>
        </p:sp>
        <p:sp>
          <p:nvSpPr>
            <p:cNvPr id="485" name="Google Shape;485;p15"/>
            <p:cNvSpPr txBox="1"/>
            <p:nvPr/>
          </p:nvSpPr>
          <p:spPr>
            <a:xfrm>
              <a:off x="0" y="4270936"/>
              <a:ext cx="10050900" cy="21585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10518"/>
                <a:buFont typeface="Arial"/>
                <a:buNone/>
              </a:pPr>
              <a:r>
                <a:rPr b="1" lang="en-US" sz="10518">
                  <a:solidFill>
                    <a:srgbClr val="002C47"/>
                  </a:solidFill>
                  <a:latin typeface="Poppins"/>
                  <a:ea typeface="Poppins"/>
                  <a:cs typeface="Poppins"/>
                  <a:sym typeface="Poppins"/>
                </a:rPr>
                <a:t>Grazie</a:t>
              </a:r>
              <a:endParaRPr b="0" i="0" sz="1400" u="none" cap="none" strike="noStrike">
                <a:solidFill>
                  <a:srgbClr val="000000"/>
                </a:solidFill>
                <a:latin typeface="Arial"/>
                <a:ea typeface="Arial"/>
                <a:cs typeface="Arial"/>
                <a:sym typeface="Arial"/>
              </a:endParaRPr>
            </a:p>
          </p:txBody>
        </p:sp>
        <p:sp>
          <p:nvSpPr>
            <p:cNvPr id="486" name="Google Shape;486;p15"/>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sp>
      </p:grpSp>
      <p:sp>
        <p:nvSpPr>
          <p:cNvPr id="487" name="Google Shape;487;p15"/>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sp>
      <p:sp>
        <p:nvSpPr>
          <p:cNvPr id="488" name="Google Shape;488;p15"/>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73" l="-6396" r="-9406" t="-81562"/>
            </a:stretch>
          </a:blipFill>
          <a:ln>
            <a:noFill/>
          </a:ln>
        </p:spPr>
      </p:sp>
      <p:sp>
        <p:nvSpPr>
          <p:cNvPr id="489" name="Google Shape;489;p15"/>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sp>
      <p:sp>
        <p:nvSpPr>
          <p:cNvPr id="490" name="Google Shape;490;p15"/>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7"/>
            </a:stretch>
          </a:blipFill>
          <a:ln>
            <a:noFill/>
          </a:ln>
        </p:spPr>
      </p:sp>
      <p:sp>
        <p:nvSpPr>
          <p:cNvPr id="491" name="Google Shape;491;p15"/>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sp>
      <p:sp>
        <p:nvSpPr>
          <p:cNvPr id="492" name="Google Shape;492;p15"/>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sp>
      <p:sp>
        <p:nvSpPr>
          <p:cNvPr id="493" name="Google Shape;493;p15"/>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sp>
      <p:sp>
        <p:nvSpPr>
          <p:cNvPr id="494" name="Google Shape;494;p15"/>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495" name="Google Shape;495;p15"/>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 name="Shape 106"/>
        <p:cNvGrpSpPr/>
        <p:nvPr/>
      </p:nvGrpSpPr>
      <p:grpSpPr>
        <a:xfrm>
          <a:off x="0" y="0"/>
          <a:ext cx="0" cy="0"/>
          <a:chOff x="0" y="0"/>
          <a:chExt cx="0" cy="0"/>
        </a:xfrm>
      </p:grpSpPr>
      <p:sp>
        <p:nvSpPr>
          <p:cNvPr id="107" name="Google Shape;107;p2"/>
          <p:cNvSpPr/>
          <p:nvPr/>
        </p:nvSpPr>
        <p:spPr>
          <a:xfrm flipH="1" rot="4721273">
            <a:off x="-3715239"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sp>
        <p:nvSpPr>
          <p:cNvPr id="108" name="Google Shape;108;p2"/>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 name="Google Shape;109;p2"/>
          <p:cNvGrpSpPr/>
          <p:nvPr/>
        </p:nvGrpSpPr>
        <p:grpSpPr>
          <a:xfrm>
            <a:off x="4033884" y="946396"/>
            <a:ext cx="857867" cy="857867"/>
            <a:chOff x="0" y="0"/>
            <a:chExt cx="812800" cy="812800"/>
          </a:xfrm>
        </p:grpSpPr>
        <p:sp>
          <p:nvSpPr>
            <p:cNvPr id="110" name="Google Shape;110;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2"/>
          <p:cNvGrpSpPr/>
          <p:nvPr/>
        </p:nvGrpSpPr>
        <p:grpSpPr>
          <a:xfrm>
            <a:off x="2525476" y="341846"/>
            <a:ext cx="604561" cy="604561"/>
            <a:chOff x="0" y="0"/>
            <a:chExt cx="812800" cy="812800"/>
          </a:xfrm>
        </p:grpSpPr>
        <p:sp>
          <p:nvSpPr>
            <p:cNvPr id="113" name="Google Shape;113;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2"/>
          <p:cNvGrpSpPr/>
          <p:nvPr/>
        </p:nvGrpSpPr>
        <p:grpSpPr>
          <a:xfrm>
            <a:off x="3803821" y="681913"/>
            <a:ext cx="637633" cy="637633"/>
            <a:chOff x="0" y="0"/>
            <a:chExt cx="812800" cy="812800"/>
          </a:xfrm>
        </p:grpSpPr>
        <p:sp>
          <p:nvSpPr>
            <p:cNvPr id="116" name="Google Shape;116;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2"/>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19" name="Google Shape;119;p2"/>
          <p:cNvSpPr txBox="1"/>
          <p:nvPr/>
        </p:nvSpPr>
        <p:spPr>
          <a:xfrm>
            <a:off x="8506050" y="631438"/>
            <a:ext cx="89658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lang="en-US" sz="4799">
                <a:solidFill>
                  <a:srgbClr val="002C47"/>
                </a:solidFill>
                <a:latin typeface="Poppins"/>
                <a:ea typeface="Poppins"/>
                <a:cs typeface="Poppins"/>
                <a:sym typeface="Poppins"/>
              </a:rPr>
              <a:t>Il progetto </a:t>
            </a:r>
            <a:r>
              <a:rPr b="1" i="0" lang="en-US" sz="4799" u="none" cap="none" strike="noStrike">
                <a:solidFill>
                  <a:srgbClr val="002C47"/>
                </a:solidFill>
                <a:latin typeface="Poppins"/>
                <a:ea typeface="Poppins"/>
                <a:cs typeface="Poppins"/>
                <a:sym typeface="Poppins"/>
              </a:rPr>
              <a:t>STAY OK </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4691950" y="1370050"/>
            <a:ext cx="13201800" cy="4351800"/>
          </a:xfrm>
          <a:prstGeom prst="rect">
            <a:avLst/>
          </a:prstGeom>
          <a:noFill/>
          <a:ln>
            <a:noFill/>
          </a:ln>
        </p:spPr>
        <p:txBody>
          <a:bodyPr anchorCtr="0" anchor="t" bIns="0" lIns="0" spcFirstLastPara="1" rIns="0" wrap="square" tIns="0">
            <a:spAutoFit/>
          </a:bodyPr>
          <a:lstStyle/>
          <a:p>
            <a:pPr indent="-406336" lvl="1" marL="914400" rtl="0" algn="just">
              <a:lnSpc>
                <a:spcPct val="130009"/>
              </a:lnSpc>
              <a:spcBef>
                <a:spcPts val="0"/>
              </a:spcBef>
              <a:spcAft>
                <a:spcPts val="0"/>
              </a:spcAft>
              <a:buSzPts val="2799"/>
              <a:buFont typeface="Poppins"/>
              <a:buChar char="•"/>
            </a:pPr>
            <a:r>
              <a:rPr lang="en-US" sz="2799">
                <a:latin typeface="Poppins"/>
                <a:ea typeface="Poppins"/>
                <a:cs typeface="Poppins"/>
                <a:sym typeface="Poppins"/>
              </a:rPr>
              <a:t>STAY OK offre alle piccole imprese europee una serie di strumenti innovativi per riorganizzarsi, affrontare le sfide attuali e future in materia di </a:t>
            </a:r>
            <a:r>
              <a:rPr b="1" lang="en-US" sz="2799">
                <a:solidFill>
                  <a:srgbClr val="649539"/>
                </a:solidFill>
                <a:latin typeface="Poppins"/>
                <a:ea typeface="Poppins"/>
                <a:cs typeface="Poppins"/>
                <a:sym typeface="Poppins"/>
              </a:rPr>
              <a:t>risorse umane, ridurre il divario con le grandi aziende e crescere.</a:t>
            </a:r>
            <a:endParaRPr sz="2799">
              <a:latin typeface="Poppins"/>
              <a:ea typeface="Poppins"/>
              <a:cs typeface="Poppins"/>
              <a:sym typeface="Poppins"/>
            </a:endParaRPr>
          </a:p>
          <a:p>
            <a:pPr indent="-406336" lvl="1" marL="914400" rtl="0" algn="just">
              <a:lnSpc>
                <a:spcPct val="130009"/>
              </a:lnSpc>
              <a:spcBef>
                <a:spcPts val="0"/>
              </a:spcBef>
              <a:spcAft>
                <a:spcPts val="0"/>
              </a:spcAft>
              <a:buSzPts val="2799"/>
              <a:buFont typeface="Poppins"/>
              <a:buChar char="•"/>
            </a:pPr>
            <a:r>
              <a:rPr lang="en-US" sz="2799">
                <a:latin typeface="Poppins"/>
                <a:ea typeface="Poppins"/>
                <a:cs typeface="Poppins"/>
                <a:sym typeface="Poppins"/>
              </a:rPr>
              <a:t>STAY OK sviluppa, sperimenta e trasferisce un programma di formazione professionale innovativo rivolto ai leader delle piccole imprese attive nel </a:t>
            </a:r>
            <a:r>
              <a:rPr b="1" lang="en-US" sz="2799">
                <a:solidFill>
                  <a:srgbClr val="649539"/>
                </a:solidFill>
                <a:latin typeface="Poppins"/>
                <a:ea typeface="Poppins"/>
                <a:cs typeface="Poppins"/>
                <a:sym typeface="Poppins"/>
              </a:rPr>
              <a:t>settore dei servizi professionali.</a:t>
            </a:r>
            <a:endParaRPr sz="2799">
              <a:latin typeface="Poppins"/>
              <a:ea typeface="Poppins"/>
              <a:cs typeface="Poppins"/>
              <a:sym typeface="Poppins"/>
            </a:endParaRPr>
          </a:p>
          <a:p>
            <a:pPr indent="0" lvl="0" marL="914400" marR="0" rtl="0" algn="just">
              <a:lnSpc>
                <a:spcPct val="130009"/>
              </a:lnSpc>
              <a:spcBef>
                <a:spcPts val="0"/>
              </a:spcBef>
              <a:spcAft>
                <a:spcPts val="0"/>
              </a:spcAft>
              <a:buNone/>
            </a:pPr>
            <a:r>
              <a:t/>
            </a:r>
            <a:endParaRPr sz="2799">
              <a:latin typeface="Poppins"/>
              <a:ea typeface="Poppins"/>
              <a:cs typeface="Poppins"/>
              <a:sym typeface="Poppins"/>
            </a:endParaRPr>
          </a:p>
        </p:txBody>
      </p:sp>
      <p:sp>
        <p:nvSpPr>
          <p:cNvPr id="121" name="Google Shape;121;p2"/>
          <p:cNvSpPr txBox="1"/>
          <p:nvPr/>
        </p:nvSpPr>
        <p:spPr>
          <a:xfrm>
            <a:off x="10930758" y="4983250"/>
            <a:ext cx="6963000" cy="738600"/>
          </a:xfrm>
          <a:prstGeom prst="rect">
            <a:avLst/>
          </a:prstGeom>
          <a:noFill/>
          <a:ln>
            <a:noFill/>
          </a:ln>
        </p:spPr>
        <p:txBody>
          <a:bodyPr anchorCtr="0" anchor="t" bIns="0" lIns="0" spcFirstLastPara="1" rIns="0" wrap="square" tIns="0">
            <a:spAutoFit/>
          </a:bodyPr>
          <a:lstStyle/>
          <a:p>
            <a:pPr indent="457200" lvl="0" marL="3200400" marR="0" rtl="0" algn="ctr">
              <a:lnSpc>
                <a:spcPct val="113002"/>
              </a:lnSpc>
              <a:spcBef>
                <a:spcPts val="0"/>
              </a:spcBef>
              <a:spcAft>
                <a:spcPts val="0"/>
              </a:spcAft>
              <a:buClr>
                <a:srgbClr val="000000"/>
              </a:buClr>
              <a:buSzPts val="4799"/>
              <a:buFont typeface="Arial"/>
              <a:buNone/>
            </a:pPr>
            <a:r>
              <a:rPr b="1" lang="en-US" sz="4799">
                <a:solidFill>
                  <a:srgbClr val="062D47"/>
                </a:solidFill>
                <a:latin typeface="Poppins"/>
                <a:ea typeface="Poppins"/>
                <a:cs typeface="Poppins"/>
                <a:sym typeface="Poppins"/>
              </a:rPr>
              <a:t>SCOPO</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6074825" y="5697975"/>
            <a:ext cx="11590800" cy="4911900"/>
          </a:xfrm>
          <a:prstGeom prst="rect">
            <a:avLst/>
          </a:prstGeom>
          <a:noFill/>
          <a:ln>
            <a:noFill/>
          </a:ln>
        </p:spPr>
        <p:txBody>
          <a:bodyPr anchorCtr="0" anchor="t" bIns="0" lIns="0" spcFirstLastPara="1" rIns="0" wrap="square" tIns="0">
            <a:spAutoFit/>
          </a:bodyPr>
          <a:lstStyle/>
          <a:p>
            <a:pPr indent="-406336" lvl="1" marL="914400" rtl="0" algn="just">
              <a:lnSpc>
                <a:spcPct val="130009"/>
              </a:lnSpc>
              <a:spcBef>
                <a:spcPts val="0"/>
              </a:spcBef>
              <a:spcAft>
                <a:spcPts val="0"/>
              </a:spcAft>
              <a:buSzPts val="2799"/>
              <a:buChar char="•"/>
            </a:pPr>
            <a:r>
              <a:rPr lang="en-US" sz="2799">
                <a:latin typeface="Poppins"/>
                <a:ea typeface="Poppins"/>
                <a:cs typeface="Poppins"/>
                <a:sym typeface="Poppins"/>
              </a:rPr>
              <a:t>Ridurre il gap con le aziende più grandi </a:t>
            </a:r>
            <a:endParaRPr sz="2799">
              <a:latin typeface="Poppins"/>
              <a:ea typeface="Poppins"/>
              <a:cs typeface="Poppins"/>
              <a:sym typeface="Poppins"/>
            </a:endParaRPr>
          </a:p>
          <a:p>
            <a:pPr indent="-406336" lvl="1" marL="914400" rtl="0" algn="just">
              <a:lnSpc>
                <a:spcPct val="130009"/>
              </a:lnSpc>
              <a:spcBef>
                <a:spcPts val="0"/>
              </a:spcBef>
              <a:spcAft>
                <a:spcPts val="0"/>
              </a:spcAft>
              <a:buSzPts val="2799"/>
              <a:buChar char="•"/>
            </a:pPr>
            <a:r>
              <a:rPr lang="en-US" sz="2799">
                <a:latin typeface="Poppins"/>
                <a:ea typeface="Poppins"/>
                <a:cs typeface="Poppins"/>
                <a:sym typeface="Poppins"/>
              </a:rPr>
              <a:t>Crescere più facilmente. Ciò significa investire denaro, aumentare l'attrattiva dell'azienda sul mercato del lavoro,</a:t>
            </a:r>
            <a:endParaRPr sz="2799">
              <a:latin typeface="Poppins"/>
              <a:ea typeface="Poppins"/>
              <a:cs typeface="Poppins"/>
              <a:sym typeface="Poppins"/>
            </a:endParaRPr>
          </a:p>
          <a:p>
            <a:pPr indent="-406336" lvl="1" marL="914400" rtl="0" algn="just">
              <a:lnSpc>
                <a:spcPct val="130009"/>
              </a:lnSpc>
              <a:spcBef>
                <a:spcPts val="0"/>
              </a:spcBef>
              <a:spcAft>
                <a:spcPts val="0"/>
              </a:spcAft>
              <a:buSzPts val="2799"/>
              <a:buChar char="•"/>
            </a:pPr>
            <a:r>
              <a:rPr lang="en-US" sz="2799">
                <a:latin typeface="Poppins"/>
                <a:ea typeface="Poppins"/>
                <a:cs typeface="Poppins"/>
                <a:sym typeface="Poppins"/>
              </a:rPr>
              <a:t>Assumere nuovi dipendenti, soddisfare la propria Mission e realizzare la propria Vision.</a:t>
            </a:r>
            <a:endParaRPr sz="2799">
              <a:latin typeface="Poppins"/>
              <a:ea typeface="Poppins"/>
              <a:cs typeface="Poppins"/>
              <a:sym typeface="Poppins"/>
            </a:endParaRPr>
          </a:p>
          <a:p>
            <a:pPr indent="-406336" lvl="1" marL="914400" rtl="0" algn="just">
              <a:lnSpc>
                <a:spcPct val="130009"/>
              </a:lnSpc>
              <a:spcBef>
                <a:spcPts val="0"/>
              </a:spcBef>
              <a:spcAft>
                <a:spcPts val="0"/>
              </a:spcAft>
              <a:buSzPts val="2799"/>
              <a:buChar char="•"/>
            </a:pPr>
            <a:r>
              <a:rPr lang="en-US" sz="2799">
                <a:latin typeface="Poppins"/>
                <a:ea typeface="Poppins"/>
                <a:cs typeface="Poppins"/>
                <a:sym typeface="Poppins"/>
              </a:rPr>
              <a:t>Aumentare la soddisfazione dei dipendenti e soddisfare le loro aspettative.</a:t>
            </a:r>
            <a:endParaRPr sz="2799">
              <a:latin typeface="Poppins"/>
              <a:ea typeface="Poppins"/>
              <a:cs typeface="Poppins"/>
              <a:sym typeface="Poppins"/>
            </a:endParaRPr>
          </a:p>
          <a:p>
            <a:pPr indent="-406336" lvl="1" marL="914400" rtl="0" algn="just">
              <a:lnSpc>
                <a:spcPct val="130009"/>
              </a:lnSpc>
              <a:spcBef>
                <a:spcPts val="0"/>
              </a:spcBef>
              <a:spcAft>
                <a:spcPts val="0"/>
              </a:spcAft>
              <a:buSzPts val="2799"/>
              <a:buChar char="•"/>
            </a:pPr>
            <a:r>
              <a:rPr lang="en-US" sz="2799">
                <a:latin typeface="Poppins"/>
                <a:ea typeface="Poppins"/>
                <a:cs typeface="Poppins"/>
                <a:sym typeface="Poppins"/>
              </a:rPr>
              <a:t>Ridurre la tendenza alle grandi dimissioni</a:t>
            </a:r>
            <a:endParaRPr sz="2799">
              <a:latin typeface="Poppins"/>
              <a:ea typeface="Poppins"/>
              <a:cs typeface="Poppins"/>
              <a:sym typeface="Poppins"/>
            </a:endParaRPr>
          </a:p>
          <a:p>
            <a:pPr indent="0" lvl="0" marL="0" marR="0" rtl="0" algn="just">
              <a:lnSpc>
                <a:spcPct val="130009"/>
              </a:lnSpc>
              <a:spcBef>
                <a:spcPts val="0"/>
              </a:spcBef>
              <a:spcAft>
                <a:spcPts val="0"/>
              </a:spcAft>
              <a:buNone/>
            </a:pPr>
            <a:r>
              <a:t/>
            </a:r>
            <a:endParaRPr sz="2799">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26" name="Shape 126"/>
        <p:cNvGrpSpPr/>
        <p:nvPr/>
      </p:nvGrpSpPr>
      <p:grpSpPr>
        <a:xfrm>
          <a:off x="0" y="0"/>
          <a:ext cx="0" cy="0"/>
          <a:chOff x="0" y="0"/>
          <a:chExt cx="0" cy="0"/>
        </a:xfrm>
      </p:grpSpPr>
      <p:sp>
        <p:nvSpPr>
          <p:cNvPr id="127" name="Google Shape;127;p3"/>
          <p:cNvSpPr/>
          <p:nvPr/>
        </p:nvSpPr>
        <p:spPr>
          <a:xfrm flipH="1" rot="4721273">
            <a:off x="-4111980"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28" name="Google Shape;128;p3"/>
          <p:cNvGrpSpPr/>
          <p:nvPr/>
        </p:nvGrpSpPr>
        <p:grpSpPr>
          <a:xfrm>
            <a:off x="3394221" y="946396"/>
            <a:ext cx="857867" cy="857867"/>
            <a:chOff x="0" y="0"/>
            <a:chExt cx="812800" cy="812800"/>
          </a:xfrm>
        </p:grpSpPr>
        <p:sp>
          <p:nvSpPr>
            <p:cNvPr id="129" name="Google Shape;12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3"/>
          <p:cNvGrpSpPr/>
          <p:nvPr/>
        </p:nvGrpSpPr>
        <p:grpSpPr>
          <a:xfrm>
            <a:off x="3137896" y="681913"/>
            <a:ext cx="637633" cy="637633"/>
            <a:chOff x="0" y="0"/>
            <a:chExt cx="812800" cy="812800"/>
          </a:xfrm>
        </p:grpSpPr>
        <p:sp>
          <p:nvSpPr>
            <p:cNvPr id="132" name="Google Shape;13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3"/>
          <p:cNvSpPr/>
          <p:nvPr/>
        </p:nvSpPr>
        <p:spPr>
          <a:xfrm>
            <a:off x="-4423538"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36" name="Google Shape;136;p3"/>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lang="en-US" sz="4799">
                <a:solidFill>
                  <a:srgbClr val="002C47"/>
                </a:solidFill>
                <a:latin typeface="Poppins"/>
                <a:ea typeface="Poppins"/>
                <a:cs typeface="Poppins"/>
                <a:sym typeface="Poppins"/>
              </a:rPr>
              <a:t>OBIETTIVI</a:t>
            </a:r>
            <a:endParaRPr b="0" i="0" sz="1400" u="none" cap="none" strike="noStrike">
              <a:solidFill>
                <a:srgbClr val="000000"/>
              </a:solidFill>
              <a:latin typeface="Arial"/>
              <a:ea typeface="Arial"/>
              <a:cs typeface="Arial"/>
              <a:sym typeface="Arial"/>
            </a:endParaRPr>
          </a:p>
        </p:txBody>
      </p:sp>
      <p:sp>
        <p:nvSpPr>
          <p:cNvPr id="137" name="Google Shape;137;p3"/>
          <p:cNvSpPr txBox="1"/>
          <p:nvPr/>
        </p:nvSpPr>
        <p:spPr>
          <a:xfrm>
            <a:off x="4364200" y="1515500"/>
            <a:ext cx="12895200" cy="4973700"/>
          </a:xfrm>
          <a:prstGeom prst="rect">
            <a:avLst/>
          </a:prstGeom>
          <a:noFill/>
          <a:ln>
            <a:noFill/>
          </a:ln>
        </p:spPr>
        <p:txBody>
          <a:bodyPr anchorCtr="0" anchor="t" bIns="0" lIns="0" spcFirstLastPara="1" rIns="0" wrap="square" tIns="0">
            <a:spAutoFit/>
          </a:bodyPr>
          <a:lstStyle/>
          <a:p>
            <a:pPr indent="-431736" lvl="1" marL="914400" rtl="0" algn="just">
              <a:lnSpc>
                <a:spcPct val="130009"/>
              </a:lnSpc>
              <a:spcBef>
                <a:spcPts val="0"/>
              </a:spcBef>
              <a:spcAft>
                <a:spcPts val="0"/>
              </a:spcAft>
              <a:buClr>
                <a:srgbClr val="649539"/>
              </a:buClr>
              <a:buSzPts val="3199"/>
              <a:buChar char="•"/>
            </a:pPr>
            <a:r>
              <a:rPr b="1" lang="en-US" sz="3199">
                <a:solidFill>
                  <a:srgbClr val="649539"/>
                </a:solidFill>
                <a:latin typeface="Poppins"/>
                <a:ea typeface="Poppins"/>
                <a:cs typeface="Poppins"/>
                <a:sym typeface="Poppins"/>
              </a:rPr>
              <a:t>INDIVIDUARE I BLOCCHI E LE MANCANZE DI COMPETENZE NELLE PICCOLE IMPRESE PER QUANTO RIGUARDA IL BENESSERE SUL LAVORO</a:t>
            </a:r>
            <a:endParaRPr b="1" sz="3199">
              <a:solidFill>
                <a:srgbClr val="649539"/>
              </a:solidFill>
              <a:latin typeface="Poppins"/>
              <a:ea typeface="Poppins"/>
              <a:cs typeface="Poppins"/>
              <a:sym typeface="Poppins"/>
            </a:endParaRPr>
          </a:p>
          <a:p>
            <a:pPr indent="-431736" lvl="1" marL="914400" rtl="0" algn="just">
              <a:lnSpc>
                <a:spcPct val="130009"/>
              </a:lnSpc>
              <a:spcBef>
                <a:spcPts val="0"/>
              </a:spcBef>
              <a:spcAft>
                <a:spcPts val="0"/>
              </a:spcAft>
              <a:buClr>
                <a:srgbClr val="649539"/>
              </a:buClr>
              <a:buSzPts val="3199"/>
              <a:buChar char="•"/>
            </a:pPr>
            <a:r>
              <a:rPr b="1" lang="en-US" sz="3199">
                <a:solidFill>
                  <a:srgbClr val="649539"/>
                </a:solidFill>
                <a:latin typeface="Poppins"/>
                <a:ea typeface="Poppins"/>
                <a:cs typeface="Poppins"/>
                <a:sym typeface="Poppins"/>
              </a:rPr>
              <a:t>SUPERARE I PUNTI DI DEBOLEZZA ATTRAVERSO STRUMENTI E AZIONI INNOVATIVE NELLA FORMAZIONE PROFESSIONALE</a:t>
            </a:r>
            <a:endParaRPr b="1" sz="3199">
              <a:solidFill>
                <a:srgbClr val="649539"/>
              </a:solidFill>
              <a:latin typeface="Poppins"/>
              <a:ea typeface="Poppins"/>
              <a:cs typeface="Poppins"/>
              <a:sym typeface="Poppins"/>
            </a:endParaRPr>
          </a:p>
          <a:p>
            <a:pPr indent="-431736" lvl="1" marL="914400" rtl="0" algn="just">
              <a:lnSpc>
                <a:spcPct val="130009"/>
              </a:lnSpc>
              <a:spcBef>
                <a:spcPts val="0"/>
              </a:spcBef>
              <a:spcAft>
                <a:spcPts val="0"/>
              </a:spcAft>
              <a:buClr>
                <a:srgbClr val="649539"/>
              </a:buClr>
              <a:buSzPts val="3199"/>
              <a:buChar char="•"/>
            </a:pPr>
            <a:r>
              <a:rPr b="1" lang="en-US" sz="3199">
                <a:solidFill>
                  <a:srgbClr val="649539"/>
                </a:solidFill>
                <a:latin typeface="Poppins"/>
                <a:ea typeface="Poppins"/>
                <a:cs typeface="Poppins"/>
                <a:sym typeface="Poppins"/>
              </a:rPr>
              <a:t>GARANTIRE LA SOSTENIBILITÀ DEI RISULTATI DEL PROGETTO NEL TEMPO E DOPO LA DATA DI CONCLUSIONE DELLO STESSO</a:t>
            </a:r>
            <a:endParaRPr b="1" sz="3199">
              <a:solidFill>
                <a:srgbClr val="649539"/>
              </a:solidFill>
              <a:latin typeface="Poppins"/>
              <a:ea typeface="Poppins"/>
              <a:cs typeface="Poppins"/>
              <a:sym typeface="Poppins"/>
            </a:endParaRPr>
          </a:p>
        </p:txBody>
      </p:sp>
      <p:sp>
        <p:nvSpPr>
          <p:cNvPr id="138" name="Google Shape;138;p3"/>
          <p:cNvSpPr txBox="1"/>
          <p:nvPr/>
        </p:nvSpPr>
        <p:spPr>
          <a:xfrm>
            <a:off x="6421754" y="6950710"/>
            <a:ext cx="10837500" cy="267120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2799"/>
              <a:buFont typeface="Arial"/>
              <a:buNone/>
            </a:pPr>
            <a:r>
              <a:rPr lang="en-US" sz="2799">
                <a:latin typeface="Poppins"/>
                <a:ea typeface="Poppins"/>
                <a:cs typeface="Poppins"/>
                <a:sym typeface="Poppins"/>
              </a:rPr>
              <a:t>STAY OK intende affrontare queste sfide, concentrandosi in particolare sulle</a:t>
            </a:r>
            <a:r>
              <a:rPr b="1" lang="en-US" sz="2799">
                <a:solidFill>
                  <a:srgbClr val="649539"/>
                </a:solidFill>
                <a:latin typeface="Poppins"/>
                <a:ea typeface="Poppins"/>
                <a:cs typeface="Poppins"/>
                <a:sym typeface="Poppins"/>
              </a:rPr>
              <a:t> piccole imprese che operano nel settore dei servizi professionali e di consulenza</a:t>
            </a:r>
            <a:r>
              <a:rPr lang="en-US" sz="2799">
                <a:latin typeface="Poppins"/>
                <a:ea typeface="Poppins"/>
                <a:cs typeface="Poppins"/>
                <a:sym typeface="Poppins"/>
              </a:rPr>
              <a:t>, aumentando la loro attrattiva sul mercato del lavoro e contribuendo a invertire la tendenza alle grandi dimissioni.</a:t>
            </a:r>
            <a:endParaRPr sz="2799">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42" name="Shape 142"/>
        <p:cNvGrpSpPr/>
        <p:nvPr/>
      </p:nvGrpSpPr>
      <p:grpSpPr>
        <a:xfrm>
          <a:off x="0" y="0"/>
          <a:ext cx="0" cy="0"/>
          <a:chOff x="0" y="0"/>
          <a:chExt cx="0" cy="0"/>
        </a:xfrm>
      </p:grpSpPr>
      <p:sp>
        <p:nvSpPr>
          <p:cNvPr id="143" name="Google Shape;143;p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44" name="Google Shape;144;p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45" name="Google Shape;145;p4"/>
          <p:cNvGrpSpPr/>
          <p:nvPr/>
        </p:nvGrpSpPr>
        <p:grpSpPr>
          <a:xfrm>
            <a:off x="-1342907" y="9913239"/>
            <a:ext cx="20973813" cy="837562"/>
            <a:chOff x="0" y="-57150"/>
            <a:chExt cx="11607985" cy="463550"/>
          </a:xfrm>
        </p:grpSpPr>
        <p:sp>
          <p:nvSpPr>
            <p:cNvPr id="146" name="Google Shape;146;p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4"/>
          <p:cNvGrpSpPr/>
          <p:nvPr/>
        </p:nvGrpSpPr>
        <p:grpSpPr>
          <a:xfrm>
            <a:off x="4131384" y="9913239"/>
            <a:ext cx="10025232" cy="837562"/>
            <a:chOff x="0" y="-57150"/>
            <a:chExt cx="5548478" cy="463550"/>
          </a:xfrm>
        </p:grpSpPr>
        <p:sp>
          <p:nvSpPr>
            <p:cNvPr id="149" name="Google Shape;149;p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4"/>
          <p:cNvSpPr/>
          <p:nvPr/>
        </p:nvSpPr>
        <p:spPr>
          <a:xfrm>
            <a:off x="8622984" y="2912815"/>
            <a:ext cx="1123117" cy="1123117"/>
          </a:xfrm>
          <a:custGeom>
            <a:rect b="b" l="l" r="r" t="t"/>
            <a:pathLst>
              <a:path extrusionOk="0" h="1123117" w="1123117">
                <a:moveTo>
                  <a:pt x="0" y="0"/>
                </a:moveTo>
                <a:lnTo>
                  <a:pt x="1123117" y="0"/>
                </a:lnTo>
                <a:lnTo>
                  <a:pt x="1123117" y="1123116"/>
                </a:lnTo>
                <a:lnTo>
                  <a:pt x="0" y="1123116"/>
                </a:lnTo>
                <a:lnTo>
                  <a:pt x="0" y="0"/>
                </a:lnTo>
                <a:close/>
              </a:path>
            </a:pathLst>
          </a:custGeom>
          <a:blipFill rotWithShape="1">
            <a:blip r:embed="rId4">
              <a:alphaModFix/>
            </a:blip>
            <a:stretch>
              <a:fillRect b="0" l="0" r="0" t="0"/>
            </a:stretch>
          </a:blipFill>
          <a:ln>
            <a:noFill/>
          </a:ln>
        </p:spPr>
      </p:sp>
      <p:sp>
        <p:nvSpPr>
          <p:cNvPr id="152" name="Google Shape;152;p4"/>
          <p:cNvSpPr/>
          <p:nvPr/>
        </p:nvSpPr>
        <p:spPr>
          <a:xfrm>
            <a:off x="13221120" y="3196531"/>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5">
              <a:alphaModFix/>
            </a:blip>
            <a:stretch>
              <a:fillRect b="0" l="0" r="0" t="0"/>
            </a:stretch>
          </a:blipFill>
          <a:ln>
            <a:noFill/>
          </a:ln>
        </p:spPr>
      </p:sp>
      <p:sp>
        <p:nvSpPr>
          <p:cNvPr id="153" name="Google Shape;153;p4"/>
          <p:cNvSpPr txBox="1"/>
          <p:nvPr/>
        </p:nvSpPr>
        <p:spPr>
          <a:xfrm>
            <a:off x="5151685" y="885200"/>
            <a:ext cx="85512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2C47"/>
                </a:solidFill>
                <a:latin typeface="Poppins"/>
                <a:ea typeface="Poppins"/>
                <a:cs typeface="Poppins"/>
                <a:sym typeface="Poppins"/>
              </a:rPr>
              <a:t>PART</a:t>
            </a:r>
            <a:r>
              <a:rPr b="1" lang="en-US" sz="6326">
                <a:solidFill>
                  <a:srgbClr val="002C47"/>
                </a:solidFill>
                <a:latin typeface="Poppins"/>
                <a:ea typeface="Poppins"/>
                <a:cs typeface="Poppins"/>
                <a:sym typeface="Poppins"/>
              </a:rPr>
              <a:t>ENARIATO</a:t>
            </a:r>
            <a:endParaRPr b="0" i="0" sz="1400" u="none" cap="none" strike="noStrike">
              <a:solidFill>
                <a:srgbClr val="000000"/>
              </a:solidFill>
              <a:latin typeface="Arial"/>
              <a:ea typeface="Arial"/>
              <a:cs typeface="Arial"/>
              <a:sym typeface="Arial"/>
            </a:endParaRPr>
          </a:p>
        </p:txBody>
      </p:sp>
      <p:sp>
        <p:nvSpPr>
          <p:cNvPr id="154" name="Google Shape;154;p4"/>
          <p:cNvSpPr/>
          <p:nvPr/>
        </p:nvSpPr>
        <p:spPr>
          <a:xfrm>
            <a:off x="2507635" y="196449"/>
            <a:ext cx="3531385" cy="2118831"/>
          </a:xfrm>
          <a:custGeom>
            <a:rect b="b" l="l" r="r" t="t"/>
            <a:pathLst>
              <a:path extrusionOk="0" h="2118831" w="3531385">
                <a:moveTo>
                  <a:pt x="0" y="0"/>
                </a:moveTo>
                <a:lnTo>
                  <a:pt x="3531385" y="0"/>
                </a:lnTo>
                <a:lnTo>
                  <a:pt x="3531385" y="2118831"/>
                </a:lnTo>
                <a:lnTo>
                  <a:pt x="0" y="2118831"/>
                </a:lnTo>
                <a:lnTo>
                  <a:pt x="0" y="0"/>
                </a:lnTo>
                <a:close/>
              </a:path>
            </a:pathLst>
          </a:custGeom>
          <a:blipFill rotWithShape="1">
            <a:blip r:embed="rId6">
              <a:alphaModFix/>
            </a:blip>
            <a:stretch>
              <a:fillRect b="0" l="0" r="0" t="0"/>
            </a:stretch>
          </a:blipFill>
          <a:ln>
            <a:noFill/>
          </a:ln>
        </p:spPr>
      </p:sp>
      <p:sp>
        <p:nvSpPr>
          <p:cNvPr id="155" name="Google Shape;155;p4"/>
          <p:cNvSpPr/>
          <p:nvPr/>
        </p:nvSpPr>
        <p:spPr>
          <a:xfrm>
            <a:off x="2713807" y="5060736"/>
            <a:ext cx="1333012" cy="1333012"/>
          </a:xfrm>
          <a:custGeom>
            <a:rect b="b" l="l" r="r" t="t"/>
            <a:pathLst>
              <a:path extrusionOk="0" h="1333012" w="1333012">
                <a:moveTo>
                  <a:pt x="0" y="0"/>
                </a:moveTo>
                <a:lnTo>
                  <a:pt x="1333011" y="0"/>
                </a:lnTo>
                <a:lnTo>
                  <a:pt x="1333011" y="1333011"/>
                </a:lnTo>
                <a:lnTo>
                  <a:pt x="0" y="1333011"/>
                </a:lnTo>
                <a:lnTo>
                  <a:pt x="0" y="0"/>
                </a:lnTo>
                <a:close/>
              </a:path>
            </a:pathLst>
          </a:custGeom>
          <a:blipFill rotWithShape="1">
            <a:blip r:embed="rId7">
              <a:alphaModFix/>
            </a:blip>
            <a:stretch>
              <a:fillRect b="0" l="0" r="0" t="0"/>
            </a:stretch>
          </a:blipFill>
          <a:ln>
            <a:noFill/>
          </a:ln>
        </p:spPr>
      </p:sp>
      <p:sp>
        <p:nvSpPr>
          <p:cNvPr id="156" name="Google Shape;156;p4"/>
          <p:cNvSpPr/>
          <p:nvPr/>
        </p:nvSpPr>
        <p:spPr>
          <a:xfrm>
            <a:off x="1492129" y="7250997"/>
            <a:ext cx="1388944" cy="1388944"/>
          </a:xfrm>
          <a:custGeom>
            <a:rect b="b" l="l" r="r" t="t"/>
            <a:pathLst>
              <a:path extrusionOk="0" h="1388944" w="1388944">
                <a:moveTo>
                  <a:pt x="0" y="0"/>
                </a:moveTo>
                <a:lnTo>
                  <a:pt x="1388945" y="0"/>
                </a:lnTo>
                <a:lnTo>
                  <a:pt x="1388945" y="1388945"/>
                </a:lnTo>
                <a:lnTo>
                  <a:pt x="0" y="1388945"/>
                </a:lnTo>
                <a:lnTo>
                  <a:pt x="0" y="0"/>
                </a:lnTo>
                <a:close/>
              </a:path>
            </a:pathLst>
          </a:custGeom>
          <a:blipFill rotWithShape="1">
            <a:blip r:embed="rId8">
              <a:alphaModFix/>
            </a:blip>
            <a:stretch>
              <a:fillRect b="0" l="0" r="0" t="0"/>
            </a:stretch>
          </a:blipFill>
          <a:ln>
            <a:noFill/>
          </a:ln>
        </p:spPr>
      </p:sp>
      <p:sp>
        <p:nvSpPr>
          <p:cNvPr id="157" name="Google Shape;157;p4"/>
          <p:cNvSpPr/>
          <p:nvPr/>
        </p:nvSpPr>
        <p:spPr>
          <a:xfrm>
            <a:off x="15548256" y="7343828"/>
            <a:ext cx="1333471" cy="1333471"/>
          </a:xfrm>
          <a:custGeom>
            <a:rect b="b" l="l" r="r" t="t"/>
            <a:pathLst>
              <a:path extrusionOk="0" h="1333471" w="1333471">
                <a:moveTo>
                  <a:pt x="0" y="0"/>
                </a:moveTo>
                <a:lnTo>
                  <a:pt x="1333472" y="0"/>
                </a:lnTo>
                <a:lnTo>
                  <a:pt x="1333472" y="1333471"/>
                </a:lnTo>
                <a:lnTo>
                  <a:pt x="0" y="1333471"/>
                </a:lnTo>
                <a:lnTo>
                  <a:pt x="0" y="0"/>
                </a:lnTo>
                <a:close/>
              </a:path>
            </a:pathLst>
          </a:custGeom>
          <a:blipFill rotWithShape="1">
            <a:blip r:embed="rId9">
              <a:alphaModFix/>
            </a:blip>
            <a:stretch>
              <a:fillRect b="0" l="0" r="0" t="0"/>
            </a:stretch>
          </a:blipFill>
          <a:ln>
            <a:noFill/>
          </a:ln>
        </p:spPr>
      </p:sp>
      <p:sp>
        <p:nvSpPr>
          <p:cNvPr id="158" name="Google Shape;158;p4"/>
          <p:cNvSpPr/>
          <p:nvPr/>
        </p:nvSpPr>
        <p:spPr>
          <a:xfrm>
            <a:off x="15520750" y="2991922"/>
            <a:ext cx="1360978" cy="1360978"/>
          </a:xfrm>
          <a:custGeom>
            <a:rect b="b" l="l" r="r" t="t"/>
            <a:pathLst>
              <a:path extrusionOk="0" h="1360978" w="1360978">
                <a:moveTo>
                  <a:pt x="0" y="0"/>
                </a:moveTo>
                <a:lnTo>
                  <a:pt x="1360978" y="0"/>
                </a:lnTo>
                <a:lnTo>
                  <a:pt x="1360978" y="1360978"/>
                </a:lnTo>
                <a:lnTo>
                  <a:pt x="0" y="1360978"/>
                </a:lnTo>
                <a:lnTo>
                  <a:pt x="0" y="0"/>
                </a:lnTo>
                <a:close/>
              </a:path>
            </a:pathLst>
          </a:custGeom>
          <a:blipFill rotWithShape="1">
            <a:blip r:embed="rId10">
              <a:alphaModFix/>
            </a:blip>
            <a:stretch>
              <a:fillRect b="0" l="0" r="0" t="0"/>
            </a:stretch>
          </a:blipFill>
          <a:ln>
            <a:noFill/>
          </a:ln>
        </p:spPr>
      </p:sp>
      <p:sp>
        <p:nvSpPr>
          <p:cNvPr id="159" name="Google Shape;159;p4"/>
          <p:cNvSpPr/>
          <p:nvPr/>
        </p:nvSpPr>
        <p:spPr>
          <a:xfrm>
            <a:off x="1492129" y="3154352"/>
            <a:ext cx="1333012" cy="1333012"/>
          </a:xfrm>
          <a:custGeom>
            <a:rect b="b" l="l" r="r" t="t"/>
            <a:pathLst>
              <a:path extrusionOk="0" h="1333012" w="1333012">
                <a:moveTo>
                  <a:pt x="0" y="0"/>
                </a:moveTo>
                <a:lnTo>
                  <a:pt x="1333012" y="0"/>
                </a:lnTo>
                <a:lnTo>
                  <a:pt x="1333012" y="1333011"/>
                </a:lnTo>
                <a:lnTo>
                  <a:pt x="0" y="1333011"/>
                </a:lnTo>
                <a:lnTo>
                  <a:pt x="0" y="0"/>
                </a:lnTo>
                <a:close/>
              </a:path>
            </a:pathLst>
          </a:custGeom>
          <a:blipFill rotWithShape="1">
            <a:blip r:embed="rId11">
              <a:alphaModFix/>
            </a:blip>
            <a:stretch>
              <a:fillRect b="0" l="0" r="0" t="0"/>
            </a:stretch>
          </a:blipFill>
          <a:ln>
            <a:noFill/>
          </a:ln>
        </p:spPr>
      </p:sp>
      <p:sp>
        <p:nvSpPr>
          <p:cNvPr id="160" name="Google Shape;160;p4"/>
          <p:cNvSpPr txBox="1"/>
          <p:nvPr/>
        </p:nvSpPr>
        <p:spPr>
          <a:xfrm>
            <a:off x="8841768" y="7477595"/>
            <a:ext cx="6254234"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We Are </a:t>
            </a:r>
            <a:endParaRPr b="0" i="0" sz="1400" u="none" cap="none" strike="noStrike">
              <a:solidFill>
                <a:srgbClr val="000000"/>
              </a:solidFill>
              <a:latin typeface="Arial"/>
              <a:ea typeface="Arial"/>
              <a:cs typeface="Arial"/>
              <a:sym typeface="Arial"/>
            </a:endParaRPr>
          </a:p>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Entrepreneurs - DK</a:t>
            </a:r>
            <a:endParaRPr b="0" i="0" sz="1400" u="none" cap="none" strike="noStrike">
              <a:solidFill>
                <a:srgbClr val="000000"/>
              </a:solidFill>
              <a:latin typeface="Arial"/>
              <a:ea typeface="Arial"/>
              <a:cs typeface="Arial"/>
              <a:sym typeface="Arial"/>
            </a:endParaRPr>
          </a:p>
        </p:txBody>
      </p:sp>
      <p:sp>
        <p:nvSpPr>
          <p:cNvPr id="161" name="Google Shape;161;p4"/>
          <p:cNvSpPr txBox="1"/>
          <p:nvPr/>
        </p:nvSpPr>
        <p:spPr>
          <a:xfrm>
            <a:off x="3080539" y="3288640"/>
            <a:ext cx="4030235"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EXEO LAB srl -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IT</a:t>
            </a:r>
            <a:endParaRPr b="0" i="0" sz="1400" u="none" cap="none" strike="noStrike">
              <a:solidFill>
                <a:srgbClr val="000000"/>
              </a:solidFill>
              <a:latin typeface="Arial"/>
              <a:ea typeface="Arial"/>
              <a:cs typeface="Arial"/>
              <a:sym typeface="Arial"/>
            </a:endParaRPr>
          </a:p>
        </p:txBody>
      </p:sp>
      <p:grpSp>
        <p:nvGrpSpPr>
          <p:cNvPr id="162" name="Google Shape;162;p4"/>
          <p:cNvGrpSpPr/>
          <p:nvPr/>
        </p:nvGrpSpPr>
        <p:grpSpPr>
          <a:xfrm>
            <a:off x="6434661" y="2902352"/>
            <a:ext cx="857867" cy="857867"/>
            <a:chOff x="0" y="0"/>
            <a:chExt cx="812800" cy="812800"/>
          </a:xfrm>
        </p:grpSpPr>
        <p:sp>
          <p:nvSpPr>
            <p:cNvPr id="163" name="Google Shape;16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4"/>
          <p:cNvGrpSpPr/>
          <p:nvPr/>
        </p:nvGrpSpPr>
        <p:grpSpPr>
          <a:xfrm>
            <a:off x="11317128" y="2457194"/>
            <a:ext cx="604566" cy="604566"/>
            <a:chOff x="0" y="0"/>
            <a:chExt cx="812800" cy="812800"/>
          </a:xfrm>
        </p:grpSpPr>
        <p:sp>
          <p:nvSpPr>
            <p:cNvPr id="166" name="Google Shape;16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4"/>
          <p:cNvGrpSpPr/>
          <p:nvPr/>
        </p:nvGrpSpPr>
        <p:grpSpPr>
          <a:xfrm>
            <a:off x="329616" y="1754846"/>
            <a:ext cx="637633" cy="637633"/>
            <a:chOff x="0" y="0"/>
            <a:chExt cx="812800" cy="812800"/>
          </a:xfrm>
        </p:grpSpPr>
        <p:sp>
          <p:nvSpPr>
            <p:cNvPr id="169" name="Google Shape;16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4"/>
          <p:cNvSpPr/>
          <p:nvPr/>
        </p:nvSpPr>
        <p:spPr>
          <a:xfrm>
            <a:off x="7537676" y="8449025"/>
            <a:ext cx="1123117" cy="1123117"/>
          </a:xfrm>
          <a:custGeom>
            <a:rect b="b" l="l" r="r" t="t"/>
            <a:pathLst>
              <a:path extrusionOk="0" h="1123117" w="1123117">
                <a:moveTo>
                  <a:pt x="0" y="0"/>
                </a:moveTo>
                <a:lnTo>
                  <a:pt x="1123117" y="0"/>
                </a:lnTo>
                <a:lnTo>
                  <a:pt x="1123117" y="1123116"/>
                </a:lnTo>
                <a:lnTo>
                  <a:pt x="0" y="1123116"/>
                </a:lnTo>
                <a:lnTo>
                  <a:pt x="0" y="0"/>
                </a:lnTo>
                <a:close/>
              </a:path>
            </a:pathLst>
          </a:custGeom>
          <a:blipFill rotWithShape="1">
            <a:blip r:embed="rId4">
              <a:alphaModFix/>
            </a:blip>
            <a:stretch>
              <a:fillRect b="0" l="0" r="0" t="0"/>
            </a:stretch>
          </a:blipFill>
          <a:ln>
            <a:noFill/>
          </a:ln>
        </p:spPr>
      </p:sp>
      <p:grpSp>
        <p:nvGrpSpPr>
          <p:cNvPr id="172" name="Google Shape;172;p4"/>
          <p:cNvGrpSpPr/>
          <p:nvPr/>
        </p:nvGrpSpPr>
        <p:grpSpPr>
          <a:xfrm>
            <a:off x="8790406" y="6747778"/>
            <a:ext cx="857867" cy="857867"/>
            <a:chOff x="0" y="0"/>
            <a:chExt cx="812800" cy="812800"/>
          </a:xfrm>
        </p:grpSpPr>
        <p:sp>
          <p:nvSpPr>
            <p:cNvPr id="173" name="Google Shape;17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4"/>
          <p:cNvGrpSpPr/>
          <p:nvPr/>
        </p:nvGrpSpPr>
        <p:grpSpPr>
          <a:xfrm>
            <a:off x="8018418" y="7589237"/>
            <a:ext cx="604566" cy="604566"/>
            <a:chOff x="0" y="0"/>
            <a:chExt cx="812800" cy="812800"/>
          </a:xfrm>
        </p:grpSpPr>
        <p:sp>
          <p:nvSpPr>
            <p:cNvPr id="176" name="Google Shape;17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4"/>
          <p:cNvGrpSpPr/>
          <p:nvPr/>
        </p:nvGrpSpPr>
        <p:grpSpPr>
          <a:xfrm>
            <a:off x="9108468" y="8002308"/>
            <a:ext cx="637633" cy="637633"/>
            <a:chOff x="0" y="0"/>
            <a:chExt cx="812800" cy="812800"/>
          </a:xfrm>
        </p:grpSpPr>
        <p:sp>
          <p:nvSpPr>
            <p:cNvPr id="179" name="Google Shape;17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4"/>
          <p:cNvGrpSpPr/>
          <p:nvPr/>
        </p:nvGrpSpPr>
        <p:grpSpPr>
          <a:xfrm>
            <a:off x="12027640" y="1754846"/>
            <a:ext cx="637633" cy="637633"/>
            <a:chOff x="0" y="0"/>
            <a:chExt cx="812800" cy="812800"/>
          </a:xfrm>
        </p:grpSpPr>
        <p:sp>
          <p:nvSpPr>
            <p:cNvPr id="182" name="Google Shape;182;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4"/>
          <p:cNvGrpSpPr/>
          <p:nvPr/>
        </p:nvGrpSpPr>
        <p:grpSpPr>
          <a:xfrm>
            <a:off x="16966178" y="9112937"/>
            <a:ext cx="586244" cy="586244"/>
            <a:chOff x="0" y="0"/>
            <a:chExt cx="812800" cy="812800"/>
          </a:xfrm>
        </p:grpSpPr>
        <p:sp>
          <p:nvSpPr>
            <p:cNvPr id="185" name="Google Shape;185;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4"/>
          <p:cNvSpPr/>
          <p:nvPr/>
        </p:nvSpPr>
        <p:spPr>
          <a:xfrm>
            <a:off x="14486602" y="5143500"/>
            <a:ext cx="1374267" cy="1374267"/>
          </a:xfrm>
          <a:custGeom>
            <a:rect b="b" l="l" r="r" t="t"/>
            <a:pathLst>
              <a:path extrusionOk="0" h="1374267" w="1374267">
                <a:moveTo>
                  <a:pt x="0" y="0"/>
                </a:moveTo>
                <a:lnTo>
                  <a:pt x="1374268" y="0"/>
                </a:lnTo>
                <a:lnTo>
                  <a:pt x="1374268" y="1374267"/>
                </a:lnTo>
                <a:lnTo>
                  <a:pt x="0" y="1374267"/>
                </a:lnTo>
                <a:lnTo>
                  <a:pt x="0" y="0"/>
                </a:lnTo>
                <a:close/>
              </a:path>
            </a:pathLst>
          </a:custGeom>
          <a:blipFill rotWithShape="1">
            <a:blip r:embed="rId12">
              <a:alphaModFix/>
            </a:blip>
            <a:stretch>
              <a:fillRect b="0" l="0" r="0" t="0"/>
            </a:stretch>
          </a:blipFill>
          <a:ln>
            <a:noFill/>
          </a:ln>
        </p:spPr>
      </p:sp>
      <p:sp>
        <p:nvSpPr>
          <p:cNvPr id="188" name="Google Shape;188;p4"/>
          <p:cNvSpPr txBox="1"/>
          <p:nvPr/>
        </p:nvSpPr>
        <p:spPr>
          <a:xfrm>
            <a:off x="9560512" y="3111706"/>
            <a:ext cx="5613300" cy="113250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lang="en-US" sz="3199">
                <a:latin typeface="Poppins"/>
                <a:ea typeface="Poppins"/>
                <a:cs typeface="Poppins"/>
                <a:sym typeface="Poppins"/>
              </a:rPr>
              <a:t>Camera di Commercio Italo Maltese</a:t>
            </a:r>
            <a:r>
              <a:rPr b="1" i="0" lang="en-US" sz="3199" u="none" cap="none" strike="noStrike">
                <a:solidFill>
                  <a:srgbClr val="000000"/>
                </a:solidFill>
                <a:latin typeface="Poppins"/>
                <a:ea typeface="Poppins"/>
                <a:cs typeface="Poppins"/>
                <a:sym typeface="Poppins"/>
              </a:rPr>
              <a:t> - MT</a:t>
            </a:r>
            <a:endParaRPr b="0" i="0" sz="1400" u="none" cap="none" strike="noStrike">
              <a:solidFill>
                <a:srgbClr val="000000"/>
              </a:solidFill>
              <a:latin typeface="Arial"/>
              <a:ea typeface="Arial"/>
              <a:cs typeface="Arial"/>
              <a:sym typeface="Arial"/>
            </a:endParaRPr>
          </a:p>
        </p:txBody>
      </p:sp>
      <p:sp>
        <p:nvSpPr>
          <p:cNvPr id="189" name="Google Shape;189;p4"/>
          <p:cNvSpPr txBox="1"/>
          <p:nvPr/>
        </p:nvSpPr>
        <p:spPr>
          <a:xfrm>
            <a:off x="4354567" y="5285502"/>
            <a:ext cx="4011243"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Munich Business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School GmbH - DE</a:t>
            </a:r>
            <a:endParaRPr b="0" i="0" sz="1400" u="none" cap="none" strike="noStrike">
              <a:solidFill>
                <a:srgbClr val="000000"/>
              </a:solidFill>
              <a:latin typeface="Arial"/>
              <a:ea typeface="Arial"/>
              <a:cs typeface="Arial"/>
              <a:sym typeface="Arial"/>
            </a:endParaRPr>
          </a:p>
        </p:txBody>
      </p:sp>
      <p:sp>
        <p:nvSpPr>
          <p:cNvPr id="190" name="Google Shape;190;p4"/>
          <p:cNvSpPr txBox="1"/>
          <p:nvPr/>
        </p:nvSpPr>
        <p:spPr>
          <a:xfrm>
            <a:off x="9400779" y="5283349"/>
            <a:ext cx="4785543"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Gestión Estratégica e Innovación SL - ES</a:t>
            </a:r>
            <a:endParaRPr b="0" i="0" sz="1400" u="none" cap="none" strike="noStrike">
              <a:solidFill>
                <a:srgbClr val="000000"/>
              </a:solidFill>
              <a:latin typeface="Arial"/>
              <a:ea typeface="Arial"/>
              <a:cs typeface="Arial"/>
              <a:sym typeface="Arial"/>
            </a:endParaRPr>
          </a:p>
        </p:txBody>
      </p:sp>
      <p:sp>
        <p:nvSpPr>
          <p:cNvPr id="191" name="Google Shape;191;p4"/>
          <p:cNvSpPr txBox="1"/>
          <p:nvPr/>
        </p:nvSpPr>
        <p:spPr>
          <a:xfrm>
            <a:off x="3132889" y="7384764"/>
            <a:ext cx="3687860"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Brainplus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GmbH -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95" name="Shape 195"/>
        <p:cNvGrpSpPr/>
        <p:nvPr/>
      </p:nvGrpSpPr>
      <p:grpSpPr>
        <a:xfrm>
          <a:off x="0" y="0"/>
          <a:ext cx="0" cy="0"/>
          <a:chOff x="0" y="0"/>
          <a:chExt cx="0" cy="0"/>
        </a:xfrm>
      </p:grpSpPr>
      <p:grpSp>
        <p:nvGrpSpPr>
          <p:cNvPr id="196" name="Google Shape;196;p5"/>
          <p:cNvGrpSpPr/>
          <p:nvPr/>
        </p:nvGrpSpPr>
        <p:grpSpPr>
          <a:xfrm>
            <a:off x="1028700" y="959559"/>
            <a:ext cx="857867" cy="857867"/>
            <a:chOff x="0" y="0"/>
            <a:chExt cx="812800" cy="812800"/>
          </a:xfrm>
        </p:grpSpPr>
        <p:sp>
          <p:nvSpPr>
            <p:cNvPr id="197" name="Google Shape;19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5"/>
          <p:cNvGrpSpPr/>
          <p:nvPr/>
        </p:nvGrpSpPr>
        <p:grpSpPr>
          <a:xfrm>
            <a:off x="1680787" y="2239259"/>
            <a:ext cx="604566" cy="604566"/>
            <a:chOff x="0" y="0"/>
            <a:chExt cx="812800" cy="812800"/>
          </a:xfrm>
        </p:grpSpPr>
        <p:sp>
          <p:nvSpPr>
            <p:cNvPr id="200" name="Google Shape;20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5"/>
          <p:cNvGrpSpPr/>
          <p:nvPr/>
        </p:nvGrpSpPr>
        <p:grpSpPr>
          <a:xfrm>
            <a:off x="1084575" y="695076"/>
            <a:ext cx="637633" cy="637633"/>
            <a:chOff x="0" y="0"/>
            <a:chExt cx="812800" cy="812800"/>
          </a:xfrm>
        </p:grpSpPr>
        <p:sp>
          <p:nvSpPr>
            <p:cNvPr id="203" name="Google Shape;20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5"/>
          <p:cNvSpPr txBox="1"/>
          <p:nvPr/>
        </p:nvSpPr>
        <p:spPr>
          <a:xfrm>
            <a:off x="10502457" y="100965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Work Packages</a:t>
            </a:r>
            <a:endParaRPr b="0" i="0" sz="1400" u="none" cap="none" strike="noStrike">
              <a:solidFill>
                <a:srgbClr val="000000"/>
              </a:solidFill>
              <a:latin typeface="Arial"/>
              <a:ea typeface="Arial"/>
              <a:cs typeface="Arial"/>
              <a:sym typeface="Arial"/>
            </a:endParaRPr>
          </a:p>
        </p:txBody>
      </p:sp>
      <p:grpSp>
        <p:nvGrpSpPr>
          <p:cNvPr id="206" name="Google Shape;206;p5"/>
          <p:cNvGrpSpPr/>
          <p:nvPr/>
        </p:nvGrpSpPr>
        <p:grpSpPr>
          <a:xfrm>
            <a:off x="-1603271" y="4818303"/>
            <a:ext cx="21494542" cy="5702926"/>
            <a:chOff x="0" y="0"/>
            <a:chExt cx="5661114" cy="1502005"/>
          </a:xfrm>
        </p:grpSpPr>
        <p:sp>
          <p:nvSpPr>
            <p:cNvPr id="207" name="Google Shape;207;p5"/>
            <p:cNvSpPr/>
            <p:nvPr/>
          </p:nvSpPr>
          <p:spPr>
            <a:xfrm>
              <a:off x="0" y="0"/>
              <a:ext cx="5661114" cy="1502005"/>
            </a:xfrm>
            <a:custGeom>
              <a:rect b="b" l="l" r="r" t="t"/>
              <a:pathLst>
                <a:path extrusionOk="0" h="1502005" w="5661114">
                  <a:moveTo>
                    <a:pt x="0" y="0"/>
                  </a:moveTo>
                  <a:lnTo>
                    <a:pt x="5661114" y="0"/>
                  </a:lnTo>
                  <a:lnTo>
                    <a:pt x="5661114" y="1502005"/>
                  </a:lnTo>
                  <a:lnTo>
                    <a:pt x="0" y="1502005"/>
                  </a:lnTo>
                  <a:close/>
                </a:path>
              </a:pathLst>
            </a:custGeom>
            <a:solidFill>
              <a:srgbClr val="A3CE47">
                <a:alpha val="78431"/>
              </a:srgbClr>
            </a:solidFill>
            <a:ln>
              <a:noFill/>
            </a:ln>
          </p:spPr>
        </p:sp>
        <p:sp>
          <p:nvSpPr>
            <p:cNvPr id="208" name="Google Shape;208;p5"/>
            <p:cNvSpPr txBox="1"/>
            <p:nvPr/>
          </p:nvSpPr>
          <p:spPr>
            <a:xfrm>
              <a:off x="0" y="0"/>
              <a:ext cx="5661114" cy="1502005"/>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5"/>
          <p:cNvSpPr/>
          <p:nvPr/>
        </p:nvSpPr>
        <p:spPr>
          <a:xfrm>
            <a:off x="15354801" y="3486032"/>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3">
              <a:alphaModFix/>
            </a:blip>
            <a:stretch>
              <a:fillRect b="0" l="0" r="0" t="0"/>
            </a:stretch>
          </a:blipFill>
          <a:ln>
            <a:noFill/>
          </a:ln>
        </p:spPr>
      </p:sp>
      <p:sp>
        <p:nvSpPr>
          <p:cNvPr id="210" name="Google Shape;210;p5"/>
          <p:cNvSpPr/>
          <p:nvPr/>
        </p:nvSpPr>
        <p:spPr>
          <a:xfrm>
            <a:off x="15550036" y="3681267"/>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4">
              <a:alphaModFix/>
            </a:blip>
            <a:stretch>
              <a:fillRect b="0" l="0" r="0" t="0"/>
            </a:stretch>
          </a:blipFill>
          <a:ln>
            <a:noFill/>
          </a:ln>
        </p:spPr>
      </p:sp>
      <p:sp>
        <p:nvSpPr>
          <p:cNvPr id="211" name="Google Shape;211;p5"/>
          <p:cNvSpPr/>
          <p:nvPr/>
        </p:nvSpPr>
        <p:spPr>
          <a:xfrm>
            <a:off x="15664020" y="3795251"/>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5">
              <a:alphaModFix/>
            </a:blip>
            <a:stretch>
              <a:fillRect b="0" l="0" r="0" t="0"/>
            </a:stretch>
          </a:blipFill>
          <a:ln>
            <a:noFill/>
          </a:ln>
        </p:spPr>
      </p:sp>
      <p:grpSp>
        <p:nvGrpSpPr>
          <p:cNvPr id="212" name="Google Shape;212;p5"/>
          <p:cNvGrpSpPr/>
          <p:nvPr/>
        </p:nvGrpSpPr>
        <p:grpSpPr>
          <a:xfrm>
            <a:off x="-1342907" y="9913239"/>
            <a:ext cx="20973813" cy="837562"/>
            <a:chOff x="0" y="-57150"/>
            <a:chExt cx="11607985" cy="463550"/>
          </a:xfrm>
        </p:grpSpPr>
        <p:sp>
          <p:nvSpPr>
            <p:cNvPr id="213" name="Google Shape;213;p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3064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5"/>
          <p:cNvGrpSpPr/>
          <p:nvPr/>
        </p:nvGrpSpPr>
        <p:grpSpPr>
          <a:xfrm>
            <a:off x="4131384" y="9913239"/>
            <a:ext cx="10025232" cy="837562"/>
            <a:chOff x="0" y="-57150"/>
            <a:chExt cx="5548478" cy="463550"/>
          </a:xfrm>
        </p:grpSpPr>
        <p:sp>
          <p:nvSpPr>
            <p:cNvPr id="216" name="Google Shape;216;p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7ED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5"/>
          <p:cNvSpPr/>
          <p:nvPr/>
        </p:nvSpPr>
        <p:spPr>
          <a:xfrm>
            <a:off x="15857638" y="4061245"/>
            <a:ext cx="1566600" cy="1566600"/>
          </a:xfrm>
          <a:custGeom>
            <a:rect b="b" l="l" r="r" t="t"/>
            <a:pathLst>
              <a:path extrusionOk="0" h="1566600" w="1566600">
                <a:moveTo>
                  <a:pt x="0" y="0"/>
                </a:moveTo>
                <a:lnTo>
                  <a:pt x="1566600" y="0"/>
                </a:lnTo>
                <a:lnTo>
                  <a:pt x="1566600" y="1566600"/>
                </a:lnTo>
                <a:lnTo>
                  <a:pt x="0" y="1566600"/>
                </a:lnTo>
                <a:lnTo>
                  <a:pt x="0" y="0"/>
                </a:lnTo>
                <a:close/>
              </a:path>
            </a:pathLst>
          </a:custGeom>
          <a:blipFill rotWithShape="1">
            <a:blip r:embed="rId6">
              <a:alphaModFix/>
            </a:blip>
            <a:stretch>
              <a:fillRect b="0" l="0" r="0" t="0"/>
            </a:stretch>
          </a:blipFill>
          <a:ln>
            <a:noFill/>
          </a:ln>
        </p:spPr>
      </p:sp>
      <p:grpSp>
        <p:nvGrpSpPr>
          <p:cNvPr id="219" name="Google Shape;219;p5"/>
          <p:cNvGrpSpPr/>
          <p:nvPr/>
        </p:nvGrpSpPr>
        <p:grpSpPr>
          <a:xfrm>
            <a:off x="4195849" y="3474966"/>
            <a:ext cx="3175650" cy="4332128"/>
            <a:chOff x="0" y="0"/>
            <a:chExt cx="4234200" cy="5776170"/>
          </a:xfrm>
        </p:grpSpPr>
        <p:sp>
          <p:nvSpPr>
            <p:cNvPr id="220" name="Google Shape;220;p5"/>
            <p:cNvSpPr/>
            <p:nvPr/>
          </p:nvSpPr>
          <p:spPr>
            <a:xfrm>
              <a:off x="391219" y="0"/>
              <a:ext cx="3451708" cy="3451708"/>
            </a:xfrm>
            <a:custGeom>
              <a:rect b="b" l="l" r="r" t="t"/>
              <a:pathLst>
                <a:path extrusionOk="0" h="3451708" w="3451708">
                  <a:moveTo>
                    <a:pt x="0" y="0"/>
                  </a:moveTo>
                  <a:lnTo>
                    <a:pt x="3451707" y="0"/>
                  </a:lnTo>
                  <a:lnTo>
                    <a:pt x="3451707" y="3451708"/>
                  </a:lnTo>
                  <a:lnTo>
                    <a:pt x="0" y="3451708"/>
                  </a:lnTo>
                  <a:lnTo>
                    <a:pt x="0" y="0"/>
                  </a:lnTo>
                  <a:close/>
                </a:path>
              </a:pathLst>
            </a:custGeom>
            <a:blipFill rotWithShape="1">
              <a:blip r:embed="rId3">
                <a:alphaModFix/>
              </a:blip>
              <a:stretch>
                <a:fillRect b="0" l="0" r="0" t="0"/>
              </a:stretch>
            </a:blipFill>
            <a:ln>
              <a:noFill/>
            </a:ln>
          </p:spPr>
        </p:sp>
        <p:sp>
          <p:nvSpPr>
            <p:cNvPr id="221" name="Google Shape;221;p5"/>
            <p:cNvSpPr/>
            <p:nvPr/>
          </p:nvSpPr>
          <p:spPr>
            <a:xfrm>
              <a:off x="651531"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22" name="Google Shape;222;p5"/>
            <p:cNvSpPr/>
            <p:nvPr/>
          </p:nvSpPr>
          <p:spPr>
            <a:xfrm>
              <a:off x="803510" y="412291"/>
              <a:ext cx="2627126" cy="2627126"/>
            </a:xfrm>
            <a:custGeom>
              <a:rect b="b" l="l" r="r" t="t"/>
              <a:pathLst>
                <a:path extrusionOk="0" h="2627126" w="2627126">
                  <a:moveTo>
                    <a:pt x="0" y="0"/>
                  </a:moveTo>
                  <a:lnTo>
                    <a:pt x="2627125" y="0"/>
                  </a:lnTo>
                  <a:lnTo>
                    <a:pt x="2627125" y="2627126"/>
                  </a:lnTo>
                  <a:lnTo>
                    <a:pt x="0" y="2627126"/>
                  </a:lnTo>
                  <a:lnTo>
                    <a:pt x="0" y="0"/>
                  </a:lnTo>
                  <a:close/>
                </a:path>
              </a:pathLst>
            </a:custGeom>
            <a:blipFill rotWithShape="1">
              <a:blip r:embed="rId7">
                <a:alphaModFix/>
              </a:blip>
              <a:stretch>
                <a:fillRect b="0" l="0" r="0" t="0"/>
              </a:stretch>
            </a:blipFill>
            <a:ln>
              <a:noFill/>
            </a:ln>
          </p:spPr>
        </p:sp>
        <p:sp>
          <p:nvSpPr>
            <p:cNvPr id="223" name="Google Shape;223;p5"/>
            <p:cNvSpPr/>
            <p:nvPr/>
          </p:nvSpPr>
          <p:spPr>
            <a:xfrm>
              <a:off x="1422385"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8">
                <a:alphaModFix/>
              </a:blip>
              <a:stretch>
                <a:fillRect b="0" l="0" r="0" t="0"/>
              </a:stretch>
            </a:blipFill>
            <a:ln>
              <a:noFill/>
            </a:ln>
          </p:spPr>
        </p:sp>
        <p:sp>
          <p:nvSpPr>
            <p:cNvPr id="224" name="Google Shape;224;p5"/>
            <p:cNvSpPr txBox="1"/>
            <p:nvPr/>
          </p:nvSpPr>
          <p:spPr>
            <a:xfrm>
              <a:off x="0" y="3768870"/>
              <a:ext cx="4234200" cy="2007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2  -  </a:t>
              </a:r>
              <a:r>
                <a:rPr b="1" lang="en-US" sz="3000">
                  <a:solidFill>
                    <a:srgbClr val="FFFFFF"/>
                  </a:solidFill>
                  <a:latin typeface="Poppins"/>
                  <a:ea typeface="Poppins"/>
                  <a:cs typeface="Poppins"/>
                  <a:sym typeface="Poppins"/>
                </a:rPr>
                <a:t>ACQUISIZIONE DI CONOSCENZE</a:t>
              </a:r>
              <a:endParaRPr b="0" i="0" sz="1400" u="none" cap="none" strike="noStrike">
                <a:solidFill>
                  <a:srgbClr val="000000"/>
                </a:solidFill>
                <a:latin typeface="Arial"/>
                <a:ea typeface="Arial"/>
                <a:cs typeface="Arial"/>
                <a:sym typeface="Arial"/>
              </a:endParaRPr>
            </a:p>
          </p:txBody>
        </p:sp>
      </p:grpSp>
      <p:grpSp>
        <p:nvGrpSpPr>
          <p:cNvPr id="225" name="Google Shape;225;p5"/>
          <p:cNvGrpSpPr/>
          <p:nvPr/>
        </p:nvGrpSpPr>
        <p:grpSpPr>
          <a:xfrm>
            <a:off x="7371457" y="3474966"/>
            <a:ext cx="3715643" cy="4139198"/>
            <a:chOff x="0" y="0"/>
            <a:chExt cx="4954190" cy="5518930"/>
          </a:xfrm>
        </p:grpSpPr>
        <p:sp>
          <p:nvSpPr>
            <p:cNvPr id="226" name="Google Shape;226;p5"/>
            <p:cNvSpPr/>
            <p:nvPr/>
          </p:nvSpPr>
          <p:spPr>
            <a:xfrm>
              <a:off x="751241"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sp>
        <p:sp>
          <p:nvSpPr>
            <p:cNvPr id="227" name="Google Shape;227;p5"/>
            <p:cNvSpPr/>
            <p:nvPr/>
          </p:nvSpPr>
          <p:spPr>
            <a:xfrm>
              <a:off x="1011554"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28" name="Google Shape;228;p5"/>
            <p:cNvSpPr/>
            <p:nvPr/>
          </p:nvSpPr>
          <p:spPr>
            <a:xfrm>
              <a:off x="1163532"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9">
                <a:alphaModFix/>
              </a:blip>
              <a:stretch>
                <a:fillRect b="0" l="0" r="0" t="0"/>
              </a:stretch>
            </a:blipFill>
            <a:ln>
              <a:noFill/>
            </a:ln>
          </p:spPr>
        </p:sp>
        <p:sp>
          <p:nvSpPr>
            <p:cNvPr id="229" name="Google Shape;229;p5"/>
            <p:cNvSpPr/>
            <p:nvPr/>
          </p:nvSpPr>
          <p:spPr>
            <a:xfrm>
              <a:off x="1519104"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10">
                <a:alphaModFix/>
              </a:blip>
              <a:stretch>
                <a:fillRect b="0" l="0" r="0" t="0"/>
              </a:stretch>
            </a:blipFill>
            <a:ln>
              <a:noFill/>
            </a:ln>
          </p:spPr>
        </p:sp>
        <p:sp>
          <p:nvSpPr>
            <p:cNvPr id="230" name="Google Shape;230;p5"/>
            <p:cNvSpPr txBox="1"/>
            <p:nvPr/>
          </p:nvSpPr>
          <p:spPr>
            <a:xfrm>
              <a:off x="0" y="3768870"/>
              <a:ext cx="4954190" cy="175006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3 - </a:t>
              </a:r>
              <a:endParaRPr b="0" i="0" sz="1400" u="none" cap="none" strike="noStrike">
                <a:solidFill>
                  <a:srgbClr val="000000"/>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TRAINING CURRICULUM</a:t>
              </a:r>
              <a:endParaRPr b="0" i="0" sz="1400" u="none" cap="none" strike="noStrike">
                <a:solidFill>
                  <a:srgbClr val="000000"/>
                </a:solidFill>
                <a:latin typeface="Arial"/>
                <a:ea typeface="Arial"/>
                <a:cs typeface="Arial"/>
                <a:sym typeface="Arial"/>
              </a:endParaRPr>
            </a:p>
          </p:txBody>
        </p:sp>
      </p:grpSp>
      <p:grpSp>
        <p:nvGrpSpPr>
          <p:cNvPr id="231" name="Google Shape;231;p5"/>
          <p:cNvGrpSpPr/>
          <p:nvPr/>
        </p:nvGrpSpPr>
        <p:grpSpPr>
          <a:xfrm>
            <a:off x="11258550" y="3474966"/>
            <a:ext cx="3365775" cy="4332128"/>
            <a:chOff x="0" y="0"/>
            <a:chExt cx="4487700" cy="5776170"/>
          </a:xfrm>
        </p:grpSpPr>
        <p:sp>
          <p:nvSpPr>
            <p:cNvPr id="232" name="Google Shape;232;p5"/>
            <p:cNvSpPr/>
            <p:nvPr/>
          </p:nvSpPr>
          <p:spPr>
            <a:xfrm>
              <a:off x="517926"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sp>
        <p:sp>
          <p:nvSpPr>
            <p:cNvPr id="233" name="Google Shape;233;p5"/>
            <p:cNvSpPr/>
            <p:nvPr/>
          </p:nvSpPr>
          <p:spPr>
            <a:xfrm>
              <a:off x="778239"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34" name="Google Shape;234;p5"/>
            <p:cNvSpPr/>
            <p:nvPr/>
          </p:nvSpPr>
          <p:spPr>
            <a:xfrm>
              <a:off x="930217"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5">
                <a:alphaModFix/>
              </a:blip>
              <a:stretch>
                <a:fillRect b="0" l="0" r="0" t="0"/>
              </a:stretch>
            </a:blipFill>
            <a:ln>
              <a:noFill/>
            </a:ln>
          </p:spPr>
        </p:sp>
        <p:sp>
          <p:nvSpPr>
            <p:cNvPr id="235" name="Google Shape;235;p5"/>
            <p:cNvSpPr/>
            <p:nvPr/>
          </p:nvSpPr>
          <p:spPr>
            <a:xfrm>
              <a:off x="1478822" y="1046392"/>
              <a:ext cx="1529917" cy="1529917"/>
            </a:xfrm>
            <a:custGeom>
              <a:rect b="b" l="l" r="r" t="t"/>
              <a:pathLst>
                <a:path extrusionOk="0" h="1529917" w="1529917">
                  <a:moveTo>
                    <a:pt x="0" y="0"/>
                  </a:moveTo>
                  <a:lnTo>
                    <a:pt x="1529917" y="0"/>
                  </a:lnTo>
                  <a:lnTo>
                    <a:pt x="1529917" y="1529917"/>
                  </a:lnTo>
                  <a:lnTo>
                    <a:pt x="0" y="1529917"/>
                  </a:lnTo>
                  <a:lnTo>
                    <a:pt x="0" y="0"/>
                  </a:lnTo>
                  <a:close/>
                </a:path>
              </a:pathLst>
            </a:custGeom>
            <a:blipFill rotWithShape="1">
              <a:blip r:embed="rId11">
                <a:alphaModFix/>
              </a:blip>
              <a:stretch>
                <a:fillRect b="0" l="0" r="0" t="0"/>
              </a:stretch>
            </a:blipFill>
            <a:ln>
              <a:noFill/>
            </a:ln>
          </p:spPr>
        </p:sp>
        <p:sp>
          <p:nvSpPr>
            <p:cNvPr id="236" name="Google Shape;236;p5"/>
            <p:cNvSpPr txBox="1"/>
            <p:nvPr/>
          </p:nvSpPr>
          <p:spPr>
            <a:xfrm>
              <a:off x="0" y="3768870"/>
              <a:ext cx="4487700" cy="2007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4 - </a:t>
              </a:r>
              <a:endParaRPr b="0" i="0" sz="1400" u="none" cap="none" strike="noStrike">
                <a:solidFill>
                  <a:srgbClr val="000000"/>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3000"/>
                <a:buFont typeface="Arial"/>
                <a:buNone/>
              </a:pPr>
              <a:r>
                <a:rPr b="1" lang="en-US" sz="3000">
                  <a:solidFill>
                    <a:srgbClr val="FFFFFF"/>
                  </a:solidFill>
                  <a:latin typeface="Poppins"/>
                  <a:ea typeface="Poppins"/>
                  <a:cs typeface="Poppins"/>
                  <a:sym typeface="Poppins"/>
                </a:rPr>
                <a:t>TRASFERIMENTO E SOSTENIBILITÀ</a:t>
              </a:r>
              <a:endParaRPr b="0" i="0" sz="1400" u="none" cap="none" strike="noStrike">
                <a:solidFill>
                  <a:srgbClr val="000000"/>
                </a:solidFill>
                <a:latin typeface="Arial"/>
                <a:ea typeface="Arial"/>
                <a:cs typeface="Arial"/>
                <a:sym typeface="Arial"/>
              </a:endParaRPr>
            </a:p>
          </p:txBody>
        </p:sp>
      </p:grpSp>
      <p:sp>
        <p:nvSpPr>
          <p:cNvPr id="237" name="Google Shape;237;p5"/>
          <p:cNvSpPr/>
          <p:nvPr/>
        </p:nvSpPr>
        <p:spPr>
          <a:xfrm>
            <a:off x="897460" y="3474966"/>
            <a:ext cx="2588781" cy="2588781"/>
          </a:xfrm>
          <a:custGeom>
            <a:rect b="b" l="l" r="r" t="t"/>
            <a:pathLst>
              <a:path extrusionOk="0" h="2588781" w="2588781">
                <a:moveTo>
                  <a:pt x="0" y="0"/>
                </a:moveTo>
                <a:lnTo>
                  <a:pt x="2588780" y="0"/>
                </a:lnTo>
                <a:lnTo>
                  <a:pt x="2588780" y="2588780"/>
                </a:lnTo>
                <a:lnTo>
                  <a:pt x="0" y="2588780"/>
                </a:lnTo>
                <a:lnTo>
                  <a:pt x="0" y="0"/>
                </a:lnTo>
                <a:close/>
              </a:path>
            </a:pathLst>
          </a:custGeom>
          <a:blipFill rotWithShape="1">
            <a:blip r:embed="rId3">
              <a:alphaModFix/>
            </a:blip>
            <a:stretch>
              <a:fillRect b="0" l="0" r="0" t="0"/>
            </a:stretch>
          </a:blipFill>
          <a:ln>
            <a:noFill/>
          </a:ln>
        </p:spPr>
      </p:sp>
      <p:sp>
        <p:nvSpPr>
          <p:cNvPr id="238" name="Google Shape;238;p5"/>
          <p:cNvSpPr/>
          <p:nvPr/>
        </p:nvSpPr>
        <p:spPr>
          <a:xfrm>
            <a:off x="1092694" y="3670200"/>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12">
              <a:alphaModFix/>
            </a:blip>
            <a:stretch>
              <a:fillRect b="0" l="0" r="0" t="0"/>
            </a:stretch>
          </a:blipFill>
          <a:ln>
            <a:noFill/>
          </a:ln>
        </p:spPr>
      </p:sp>
      <p:sp>
        <p:nvSpPr>
          <p:cNvPr id="239" name="Google Shape;239;p5"/>
          <p:cNvSpPr/>
          <p:nvPr/>
        </p:nvSpPr>
        <p:spPr>
          <a:xfrm>
            <a:off x="1206678" y="3784184"/>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9">
              <a:alphaModFix/>
            </a:blip>
            <a:stretch>
              <a:fillRect b="0" l="0" r="0" t="0"/>
            </a:stretch>
          </a:blipFill>
          <a:ln>
            <a:noFill/>
          </a:ln>
        </p:spPr>
      </p:sp>
      <p:sp>
        <p:nvSpPr>
          <p:cNvPr id="240" name="Google Shape;240;p5"/>
          <p:cNvSpPr/>
          <p:nvPr/>
        </p:nvSpPr>
        <p:spPr>
          <a:xfrm>
            <a:off x="1354722" y="3981174"/>
            <a:ext cx="1674257" cy="1674257"/>
          </a:xfrm>
          <a:custGeom>
            <a:rect b="b" l="l" r="r" t="t"/>
            <a:pathLst>
              <a:path extrusionOk="0" h="1674257" w="1674257">
                <a:moveTo>
                  <a:pt x="0" y="0"/>
                </a:moveTo>
                <a:lnTo>
                  <a:pt x="1674256" y="0"/>
                </a:lnTo>
                <a:lnTo>
                  <a:pt x="1674256" y="1674257"/>
                </a:lnTo>
                <a:lnTo>
                  <a:pt x="0" y="1674257"/>
                </a:lnTo>
                <a:lnTo>
                  <a:pt x="0" y="0"/>
                </a:lnTo>
                <a:close/>
              </a:path>
            </a:pathLst>
          </a:custGeom>
          <a:blipFill rotWithShape="1">
            <a:blip r:embed="rId13">
              <a:alphaModFix/>
            </a:blip>
            <a:stretch>
              <a:fillRect b="0" l="0" r="0" t="0"/>
            </a:stretch>
          </a:blipFill>
          <a:ln>
            <a:noFill/>
          </a:ln>
        </p:spPr>
      </p:sp>
      <p:sp>
        <p:nvSpPr>
          <p:cNvPr id="241" name="Google Shape;241;p5"/>
          <p:cNvSpPr txBox="1"/>
          <p:nvPr/>
        </p:nvSpPr>
        <p:spPr>
          <a:xfrm>
            <a:off x="653616" y="6329154"/>
            <a:ext cx="3076468" cy="88392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1 - MANAGEMENT</a:t>
            </a:r>
            <a:endParaRPr b="0" i="0" sz="1400" u="none" cap="none" strike="noStrike">
              <a:solidFill>
                <a:srgbClr val="000000"/>
              </a:solidFill>
              <a:latin typeface="Arial"/>
              <a:ea typeface="Arial"/>
              <a:cs typeface="Arial"/>
              <a:sym typeface="Arial"/>
            </a:endParaRPr>
          </a:p>
        </p:txBody>
      </p:sp>
      <p:sp>
        <p:nvSpPr>
          <p:cNvPr id="242" name="Google Shape;242;p5"/>
          <p:cNvSpPr txBox="1"/>
          <p:nvPr/>
        </p:nvSpPr>
        <p:spPr>
          <a:xfrm>
            <a:off x="14574204" y="6078457"/>
            <a:ext cx="3713700" cy="20271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5 - </a:t>
            </a:r>
            <a:r>
              <a:rPr b="1" lang="en-US" sz="3000">
                <a:solidFill>
                  <a:srgbClr val="FFFFFF"/>
                </a:solidFill>
                <a:latin typeface="Poppins"/>
                <a:ea typeface="Poppins"/>
                <a:cs typeface="Poppins"/>
                <a:sym typeface="Poppins"/>
              </a:rPr>
              <a:t>COMUNICAZIONE, DIFFUSIONE E VALORIZZAZIONE</a:t>
            </a:r>
            <a:endParaRPr b="0" i="0" sz="1400" u="none" cap="none" strike="noStrike">
              <a:solidFill>
                <a:srgbClr val="000000"/>
              </a:solidFill>
              <a:latin typeface="Arial"/>
              <a:ea typeface="Arial"/>
              <a:cs typeface="Arial"/>
              <a:sym typeface="Arial"/>
            </a:endParaRPr>
          </a:p>
        </p:txBody>
      </p:sp>
      <p:sp>
        <p:nvSpPr>
          <p:cNvPr id="243" name="Google Shape;243;p5"/>
          <p:cNvSpPr/>
          <p:nvPr/>
        </p:nvSpPr>
        <p:spPr>
          <a:xfrm>
            <a:off x="1136632" y="98816"/>
            <a:ext cx="3531385" cy="2118831"/>
          </a:xfrm>
          <a:custGeom>
            <a:rect b="b" l="l" r="r" t="t"/>
            <a:pathLst>
              <a:path extrusionOk="0" h="2118831" w="3531385">
                <a:moveTo>
                  <a:pt x="0" y="0"/>
                </a:moveTo>
                <a:lnTo>
                  <a:pt x="3531385" y="0"/>
                </a:lnTo>
                <a:lnTo>
                  <a:pt x="3531385" y="2118831"/>
                </a:lnTo>
                <a:lnTo>
                  <a:pt x="0" y="2118831"/>
                </a:lnTo>
                <a:lnTo>
                  <a:pt x="0" y="0"/>
                </a:lnTo>
                <a:close/>
              </a:path>
            </a:pathLst>
          </a:custGeom>
          <a:blipFill rotWithShape="1">
            <a:blip r:embed="rId14">
              <a:alphaModFix/>
            </a:blip>
            <a:stretch>
              <a:fillRect b="0" l="0" r="0" t="0"/>
            </a:stretch>
          </a:blipFill>
          <a:ln>
            <a:noFill/>
          </a:ln>
        </p:spPr>
      </p:sp>
      <p:sp>
        <p:nvSpPr>
          <p:cNvPr id="244" name="Google Shape;244;p5"/>
          <p:cNvSpPr/>
          <p:nvPr/>
        </p:nvSpPr>
        <p:spPr>
          <a:xfrm>
            <a:off x="4131384" y="7926553"/>
            <a:ext cx="3038429" cy="1543329"/>
          </a:xfrm>
          <a:custGeom>
            <a:rect b="b" l="l" r="r" t="t"/>
            <a:pathLst>
              <a:path extrusionOk="0" h="1543329" w="3038429">
                <a:moveTo>
                  <a:pt x="0" y="0"/>
                </a:moveTo>
                <a:lnTo>
                  <a:pt x="3038429" y="0"/>
                </a:lnTo>
                <a:lnTo>
                  <a:pt x="3038429" y="1543329"/>
                </a:lnTo>
                <a:lnTo>
                  <a:pt x="0" y="1543329"/>
                </a:lnTo>
                <a:lnTo>
                  <a:pt x="0" y="0"/>
                </a:lnTo>
                <a:close/>
              </a:path>
            </a:pathLst>
          </a:custGeom>
          <a:blipFill rotWithShape="1">
            <a:blip r:embed="rId15">
              <a:alphaModFix/>
            </a:blip>
            <a:stretch>
              <a:fillRect b="0" l="0" r="0" t="0"/>
            </a:stretch>
          </a:blipFill>
          <a:ln>
            <a:noFill/>
          </a:ln>
        </p:spPr>
      </p:sp>
      <p:sp>
        <p:nvSpPr>
          <p:cNvPr id="245" name="Google Shape;245;p5"/>
          <p:cNvSpPr/>
          <p:nvPr/>
        </p:nvSpPr>
        <p:spPr>
          <a:xfrm>
            <a:off x="988588" y="7926553"/>
            <a:ext cx="1859323" cy="1123283"/>
          </a:xfrm>
          <a:custGeom>
            <a:rect b="b" l="l" r="r" t="t"/>
            <a:pathLst>
              <a:path extrusionOk="0" h="1123283" w="1859323">
                <a:moveTo>
                  <a:pt x="0" y="0"/>
                </a:moveTo>
                <a:lnTo>
                  <a:pt x="1859324" y="0"/>
                </a:lnTo>
                <a:lnTo>
                  <a:pt x="1859324" y="1123283"/>
                </a:lnTo>
                <a:lnTo>
                  <a:pt x="0" y="1123283"/>
                </a:lnTo>
                <a:lnTo>
                  <a:pt x="0" y="0"/>
                </a:lnTo>
                <a:close/>
              </a:path>
            </a:pathLst>
          </a:custGeom>
          <a:blipFill rotWithShape="1">
            <a:blip r:embed="rId16">
              <a:alphaModFix/>
            </a:blip>
            <a:stretch>
              <a:fillRect b="0" l="0" r="-302738" t="0"/>
            </a:stretch>
          </a:blipFill>
          <a:ln>
            <a:noFill/>
          </a:ln>
        </p:spPr>
      </p:sp>
      <p:sp>
        <p:nvSpPr>
          <p:cNvPr id="246" name="Google Shape;246;p5"/>
          <p:cNvSpPr/>
          <p:nvPr/>
        </p:nvSpPr>
        <p:spPr>
          <a:xfrm>
            <a:off x="8050535" y="7729014"/>
            <a:ext cx="2186929" cy="1740868"/>
          </a:xfrm>
          <a:custGeom>
            <a:rect b="b" l="l" r="r" t="t"/>
            <a:pathLst>
              <a:path extrusionOk="0" h="1740868" w="2186929">
                <a:moveTo>
                  <a:pt x="0" y="0"/>
                </a:moveTo>
                <a:lnTo>
                  <a:pt x="2186930" y="0"/>
                </a:lnTo>
                <a:lnTo>
                  <a:pt x="2186930" y="1740868"/>
                </a:lnTo>
                <a:lnTo>
                  <a:pt x="0" y="1740868"/>
                </a:lnTo>
                <a:lnTo>
                  <a:pt x="0" y="0"/>
                </a:lnTo>
                <a:close/>
              </a:path>
            </a:pathLst>
          </a:custGeom>
          <a:blipFill rotWithShape="1">
            <a:blip r:embed="rId17">
              <a:alphaModFix/>
            </a:blip>
            <a:stretch>
              <a:fillRect b="-25618" l="0" r="0" t="0"/>
            </a:stretch>
          </a:blipFill>
          <a:ln>
            <a:noFill/>
          </a:ln>
        </p:spPr>
      </p:sp>
      <p:sp>
        <p:nvSpPr>
          <p:cNvPr id="247" name="Google Shape;247;p5"/>
          <p:cNvSpPr/>
          <p:nvPr/>
        </p:nvSpPr>
        <p:spPr>
          <a:xfrm>
            <a:off x="11649827" y="7644635"/>
            <a:ext cx="2304957" cy="2304957"/>
          </a:xfrm>
          <a:custGeom>
            <a:rect b="b" l="l" r="r" t="t"/>
            <a:pathLst>
              <a:path extrusionOk="0" h="2304957" w="2304957">
                <a:moveTo>
                  <a:pt x="0" y="0"/>
                </a:moveTo>
                <a:lnTo>
                  <a:pt x="2304957" y="0"/>
                </a:lnTo>
                <a:lnTo>
                  <a:pt x="2304957" y="2304957"/>
                </a:lnTo>
                <a:lnTo>
                  <a:pt x="0" y="2304957"/>
                </a:lnTo>
                <a:lnTo>
                  <a:pt x="0" y="0"/>
                </a:lnTo>
                <a:close/>
              </a:path>
            </a:pathLst>
          </a:custGeom>
          <a:blipFill rotWithShape="1">
            <a:blip r:embed="rId18">
              <a:alphaModFix/>
            </a:blip>
            <a:stretch>
              <a:fillRect b="0" l="0" r="0" t="0"/>
            </a:stretch>
          </a:blipFill>
          <a:ln>
            <a:noFill/>
          </a:ln>
        </p:spPr>
      </p:sp>
      <p:sp>
        <p:nvSpPr>
          <p:cNvPr id="248" name="Google Shape;248;p5"/>
          <p:cNvSpPr/>
          <p:nvPr/>
        </p:nvSpPr>
        <p:spPr>
          <a:xfrm>
            <a:off x="14943816" y="8070010"/>
            <a:ext cx="2958066" cy="1256415"/>
          </a:xfrm>
          <a:custGeom>
            <a:rect b="b" l="l" r="r" t="t"/>
            <a:pathLst>
              <a:path extrusionOk="0" h="1256415" w="2958066">
                <a:moveTo>
                  <a:pt x="0" y="0"/>
                </a:moveTo>
                <a:lnTo>
                  <a:pt x="2958065" y="0"/>
                </a:lnTo>
                <a:lnTo>
                  <a:pt x="2958065" y="1256415"/>
                </a:lnTo>
                <a:lnTo>
                  <a:pt x="0" y="1256415"/>
                </a:lnTo>
                <a:lnTo>
                  <a:pt x="0" y="0"/>
                </a:lnTo>
                <a:close/>
              </a:path>
            </a:pathLst>
          </a:custGeom>
          <a:blipFill rotWithShape="1">
            <a:blip r:embed="rId19">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52" name="Shape 252"/>
        <p:cNvGrpSpPr/>
        <p:nvPr/>
      </p:nvGrpSpPr>
      <p:grpSpPr>
        <a:xfrm>
          <a:off x="0" y="0"/>
          <a:ext cx="0" cy="0"/>
          <a:chOff x="0" y="0"/>
          <a:chExt cx="0" cy="0"/>
        </a:xfrm>
      </p:grpSpPr>
      <p:grpSp>
        <p:nvGrpSpPr>
          <p:cNvPr id="253" name="Google Shape;253;p6"/>
          <p:cNvGrpSpPr/>
          <p:nvPr/>
        </p:nvGrpSpPr>
        <p:grpSpPr>
          <a:xfrm>
            <a:off x="400374" y="405490"/>
            <a:ext cx="857867" cy="857867"/>
            <a:chOff x="0" y="0"/>
            <a:chExt cx="812800" cy="812800"/>
          </a:xfrm>
        </p:grpSpPr>
        <p:sp>
          <p:nvSpPr>
            <p:cNvPr id="254" name="Google Shape;25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6"/>
          <p:cNvGrpSpPr/>
          <p:nvPr/>
        </p:nvGrpSpPr>
        <p:grpSpPr>
          <a:xfrm>
            <a:off x="224741" y="1622356"/>
            <a:ext cx="604566" cy="604566"/>
            <a:chOff x="0" y="0"/>
            <a:chExt cx="812800" cy="812800"/>
          </a:xfrm>
        </p:grpSpPr>
        <p:sp>
          <p:nvSpPr>
            <p:cNvPr id="257" name="Google Shape;25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6"/>
          <p:cNvGrpSpPr/>
          <p:nvPr/>
        </p:nvGrpSpPr>
        <p:grpSpPr>
          <a:xfrm>
            <a:off x="456249" y="141007"/>
            <a:ext cx="637633" cy="637633"/>
            <a:chOff x="0" y="0"/>
            <a:chExt cx="812800" cy="812800"/>
          </a:xfrm>
        </p:grpSpPr>
        <p:sp>
          <p:nvSpPr>
            <p:cNvPr id="260" name="Google Shape;26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6"/>
          <p:cNvSpPr txBox="1"/>
          <p:nvPr/>
        </p:nvSpPr>
        <p:spPr>
          <a:xfrm>
            <a:off x="2546404" y="915507"/>
            <a:ext cx="13195200" cy="1883400"/>
          </a:xfrm>
          <a:prstGeom prst="rect">
            <a:avLst/>
          </a:prstGeom>
          <a:noFill/>
          <a:ln>
            <a:noFill/>
          </a:ln>
        </p:spPr>
        <p:txBody>
          <a:bodyPr anchorCtr="0" anchor="t" bIns="0" lIns="0" spcFirstLastPara="1" rIns="0" wrap="square" tIns="0">
            <a:spAutoFit/>
          </a:bodyPr>
          <a:lstStyle/>
          <a:p>
            <a:pPr indent="0" lvl="0" marL="0" marR="0" rtl="0" algn="ctr">
              <a:lnSpc>
                <a:spcPct val="142996"/>
              </a:lnSpc>
              <a:spcBef>
                <a:spcPts val="0"/>
              </a:spcBef>
              <a:spcAft>
                <a:spcPts val="0"/>
              </a:spcAft>
              <a:buClr>
                <a:srgbClr val="000000"/>
              </a:buClr>
              <a:buSzPts val="3170"/>
              <a:buFont typeface="Arial"/>
              <a:buNone/>
            </a:pPr>
            <a:r>
              <a:rPr b="1" lang="en-US" sz="3170">
                <a:solidFill>
                  <a:srgbClr val="062D47"/>
                </a:solidFill>
                <a:latin typeface="Poppins"/>
                <a:ea typeface="Poppins"/>
                <a:cs typeface="Poppins"/>
                <a:sym typeface="Poppins"/>
              </a:rPr>
              <a:t>PR2 - Programma di formazione </a:t>
            </a:r>
            <a:endParaRPr b="1" sz="3170">
              <a:solidFill>
                <a:srgbClr val="062D47"/>
              </a:solidFill>
              <a:latin typeface="Poppins"/>
              <a:ea typeface="Poppins"/>
              <a:cs typeface="Poppins"/>
              <a:sym typeface="Poppins"/>
            </a:endParaRPr>
          </a:p>
          <a:p>
            <a:pPr indent="0" lvl="0" marL="0" rtl="0" algn="ctr">
              <a:lnSpc>
                <a:spcPct val="142996"/>
              </a:lnSpc>
              <a:spcBef>
                <a:spcPts val="0"/>
              </a:spcBef>
              <a:spcAft>
                <a:spcPts val="0"/>
              </a:spcAft>
              <a:buClr>
                <a:schemeClr val="dk1"/>
              </a:buClr>
              <a:buSzPts val="1100"/>
              <a:buFont typeface="Arial"/>
              <a:buNone/>
            </a:pPr>
            <a:r>
              <a:rPr b="1" lang="en-US" sz="3170">
                <a:solidFill>
                  <a:srgbClr val="062D47"/>
                </a:solidFill>
                <a:latin typeface="Poppins"/>
                <a:ea typeface="Poppins"/>
                <a:cs typeface="Poppins"/>
                <a:sym typeface="Poppins"/>
              </a:rPr>
              <a:t>per leader di piccole imprese</a:t>
            </a:r>
            <a:endParaRPr b="1" sz="3170">
              <a:solidFill>
                <a:srgbClr val="062D47"/>
              </a:solidFill>
              <a:latin typeface="Poppins"/>
              <a:ea typeface="Poppins"/>
              <a:cs typeface="Poppins"/>
              <a:sym typeface="Poppins"/>
            </a:endParaRPr>
          </a:p>
          <a:p>
            <a:pPr indent="0" lvl="0" marL="0" marR="0" rtl="0" algn="ctr">
              <a:lnSpc>
                <a:spcPct val="142996"/>
              </a:lnSpc>
              <a:spcBef>
                <a:spcPts val="0"/>
              </a:spcBef>
              <a:spcAft>
                <a:spcPts val="0"/>
              </a:spcAft>
              <a:buClr>
                <a:srgbClr val="000000"/>
              </a:buClr>
              <a:buSzPts val="3170"/>
              <a:buFont typeface="Arial"/>
              <a:buNone/>
            </a:pPr>
            <a:r>
              <a:t/>
            </a:r>
            <a:endParaRPr b="1" sz="3170">
              <a:solidFill>
                <a:srgbClr val="062D47"/>
              </a:solidFill>
              <a:latin typeface="Poppins"/>
              <a:ea typeface="Poppins"/>
              <a:cs typeface="Poppins"/>
              <a:sym typeface="Poppins"/>
            </a:endParaRPr>
          </a:p>
        </p:txBody>
      </p:sp>
      <p:sp>
        <p:nvSpPr>
          <p:cNvPr id="263" name="Google Shape;263;p6"/>
          <p:cNvSpPr/>
          <p:nvPr/>
        </p:nvSpPr>
        <p:spPr>
          <a:xfrm>
            <a:off x="400374" y="-30716"/>
            <a:ext cx="3531385" cy="2118831"/>
          </a:xfrm>
          <a:custGeom>
            <a:rect b="b" l="l" r="r" t="t"/>
            <a:pathLst>
              <a:path extrusionOk="0" h="2118831" w="3531385">
                <a:moveTo>
                  <a:pt x="0" y="0"/>
                </a:moveTo>
                <a:lnTo>
                  <a:pt x="3531385" y="0"/>
                </a:lnTo>
                <a:lnTo>
                  <a:pt x="3531385" y="2118832"/>
                </a:lnTo>
                <a:lnTo>
                  <a:pt x="0" y="2118832"/>
                </a:lnTo>
                <a:lnTo>
                  <a:pt x="0" y="0"/>
                </a:lnTo>
                <a:close/>
              </a:path>
            </a:pathLst>
          </a:custGeom>
          <a:blipFill rotWithShape="1">
            <a:blip r:embed="rId3">
              <a:alphaModFix/>
            </a:blip>
            <a:stretch>
              <a:fillRect b="0" l="0" r="0" t="0"/>
            </a:stretch>
          </a:blipFill>
          <a:ln>
            <a:noFill/>
          </a:ln>
        </p:spPr>
      </p:sp>
      <p:sp>
        <p:nvSpPr>
          <p:cNvPr id="264" name="Google Shape;264;p6"/>
          <p:cNvSpPr/>
          <p:nvPr/>
        </p:nvSpPr>
        <p:spPr>
          <a:xfrm>
            <a:off x="248334" y="3512633"/>
            <a:ext cx="2019812" cy="1095748"/>
          </a:xfrm>
          <a:custGeom>
            <a:rect b="b" l="l" r="r" t="t"/>
            <a:pathLst>
              <a:path extrusionOk="0" h="1095748" w="2019812">
                <a:moveTo>
                  <a:pt x="0" y="0"/>
                </a:moveTo>
                <a:lnTo>
                  <a:pt x="2019812" y="0"/>
                </a:lnTo>
                <a:lnTo>
                  <a:pt x="2019812" y="1095749"/>
                </a:lnTo>
                <a:lnTo>
                  <a:pt x="0" y="1095749"/>
                </a:lnTo>
                <a:lnTo>
                  <a:pt x="0" y="0"/>
                </a:lnTo>
                <a:close/>
              </a:path>
            </a:pathLst>
          </a:custGeom>
          <a:blipFill rotWithShape="1">
            <a:blip r:embed="rId4">
              <a:alphaModFix/>
            </a:blip>
            <a:stretch>
              <a:fillRect b="0" l="0" r="0" t="0"/>
            </a:stretch>
          </a:blipFill>
          <a:ln>
            <a:noFill/>
          </a:ln>
        </p:spPr>
      </p:sp>
      <p:sp>
        <p:nvSpPr>
          <p:cNvPr id="265" name="Google Shape;265;p6"/>
          <p:cNvSpPr txBox="1"/>
          <p:nvPr/>
        </p:nvSpPr>
        <p:spPr>
          <a:xfrm>
            <a:off x="2546399" y="3011400"/>
            <a:ext cx="7191000" cy="30930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lang="en-US" sz="3000">
                <a:latin typeface="Poppins"/>
                <a:ea typeface="Poppins"/>
                <a:cs typeface="Poppins"/>
                <a:sym typeface="Poppins"/>
              </a:rPr>
              <a:t>Strutturato su 6 moduli formativi che riguardano le strategie di benessere del personale, i sistemi di AI, la gestione della disabilità, le politiche di benessere della comunità e l'equilibrio tra lavoro e vita privata.</a:t>
            </a:r>
            <a:endParaRPr b="0" i="0" sz="1400" u="none" cap="none" strike="noStrike">
              <a:solidFill>
                <a:srgbClr val="000000"/>
              </a:solidFill>
              <a:latin typeface="Arial"/>
              <a:ea typeface="Arial"/>
              <a:cs typeface="Arial"/>
              <a:sym typeface="Arial"/>
            </a:endParaRPr>
          </a:p>
        </p:txBody>
      </p:sp>
      <p:sp>
        <p:nvSpPr>
          <p:cNvPr id="266" name="Google Shape;266;p6"/>
          <p:cNvSpPr txBox="1"/>
          <p:nvPr/>
        </p:nvSpPr>
        <p:spPr>
          <a:xfrm>
            <a:off x="2546404" y="6538819"/>
            <a:ext cx="5560800" cy="30930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lang="en-US" sz="3000">
                <a:latin typeface="Poppins"/>
                <a:ea typeface="Poppins"/>
                <a:cs typeface="Poppins"/>
                <a:sym typeface="Poppins"/>
              </a:rPr>
              <a:t>Durata del corso: </a:t>
            </a:r>
            <a:endParaRPr sz="3000">
              <a:latin typeface="Poppins"/>
              <a:ea typeface="Poppins"/>
              <a:cs typeface="Poppins"/>
              <a:sym typeface="Poppins"/>
            </a:endParaRPr>
          </a:p>
          <a:p>
            <a:pPr indent="0" lvl="0" marL="0" rtl="0" algn="l">
              <a:lnSpc>
                <a:spcPct val="113966"/>
              </a:lnSpc>
              <a:spcBef>
                <a:spcPts val="0"/>
              </a:spcBef>
              <a:spcAft>
                <a:spcPts val="0"/>
              </a:spcAft>
              <a:buClr>
                <a:schemeClr val="dk1"/>
              </a:buClr>
              <a:buSzPts val="1100"/>
              <a:buFont typeface="Arial"/>
              <a:buNone/>
            </a:pPr>
            <a:r>
              <a:rPr lang="en-US" sz="3000">
                <a:latin typeface="Poppins"/>
                <a:ea typeface="Poppins"/>
                <a:cs typeface="Poppins"/>
                <a:sym typeface="Poppins"/>
              </a:rPr>
              <a:t>62 ore, di cui 42 ore di formazione + 20 ore di apprendimento sul lavoro.</a:t>
            </a:r>
            <a:endParaRPr sz="3000">
              <a:latin typeface="Poppins"/>
              <a:ea typeface="Poppins"/>
              <a:cs typeface="Poppins"/>
              <a:sym typeface="Poppins"/>
            </a:endParaRPr>
          </a:p>
          <a:p>
            <a:pPr indent="0" lvl="0" marL="0" marR="0" rtl="0" algn="l">
              <a:lnSpc>
                <a:spcPct val="113966"/>
              </a:lnSpc>
              <a:spcBef>
                <a:spcPts val="0"/>
              </a:spcBef>
              <a:spcAft>
                <a:spcPts val="0"/>
              </a:spcAft>
              <a:buClr>
                <a:srgbClr val="000000"/>
              </a:buClr>
              <a:buSzPts val="3000"/>
              <a:buFont typeface="Arial"/>
              <a:buNone/>
            </a:pPr>
            <a:r>
              <a:t/>
            </a:r>
            <a:endParaRPr sz="3000">
              <a:latin typeface="Poppins"/>
              <a:ea typeface="Poppins"/>
              <a:cs typeface="Poppins"/>
              <a:sym typeface="Poppins"/>
            </a:endParaRPr>
          </a:p>
          <a:p>
            <a:pPr indent="0" lvl="0" marL="0" marR="0" rtl="0" algn="l">
              <a:lnSpc>
                <a:spcPct val="113966"/>
              </a:lnSpc>
              <a:spcBef>
                <a:spcPts val="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267" name="Google Shape;267;p6"/>
          <p:cNvSpPr txBox="1"/>
          <p:nvPr/>
        </p:nvSpPr>
        <p:spPr>
          <a:xfrm>
            <a:off x="10944543" y="3182303"/>
            <a:ext cx="4622400" cy="2040600"/>
          </a:xfrm>
          <a:prstGeom prst="rect">
            <a:avLst/>
          </a:prstGeom>
          <a:noFill/>
          <a:ln>
            <a:noFill/>
          </a:ln>
        </p:spPr>
        <p:txBody>
          <a:bodyPr anchorCtr="0" anchor="t" bIns="0" lIns="0" spcFirstLastPara="1" rIns="0" wrap="square" tIns="0">
            <a:spAutoFit/>
          </a:bodyPr>
          <a:lstStyle/>
          <a:p>
            <a:pPr indent="0" lvl="0" marL="0" marR="0" rtl="0" algn="r">
              <a:lnSpc>
                <a:spcPct val="113966"/>
              </a:lnSpc>
              <a:spcBef>
                <a:spcPts val="0"/>
              </a:spcBef>
              <a:spcAft>
                <a:spcPts val="0"/>
              </a:spcAft>
              <a:buClr>
                <a:srgbClr val="000000"/>
              </a:buClr>
              <a:buSzPts val="3000"/>
              <a:buFont typeface="Arial"/>
              <a:buNone/>
            </a:pPr>
            <a:r>
              <a:rPr lang="en-US" sz="3000">
                <a:latin typeface="Poppins"/>
                <a:ea typeface="Poppins"/>
                <a:cs typeface="Poppins"/>
                <a:sym typeface="Poppins"/>
              </a:rPr>
              <a:t>Testato su 120 leader di piccole aziende e perfezionato in base al feedback.</a:t>
            </a:r>
            <a:endParaRPr b="0" i="0" sz="1400" u="none" cap="none" strike="noStrike">
              <a:solidFill>
                <a:srgbClr val="000000"/>
              </a:solidFill>
              <a:latin typeface="Arial"/>
              <a:ea typeface="Arial"/>
              <a:cs typeface="Arial"/>
              <a:sym typeface="Arial"/>
            </a:endParaRPr>
          </a:p>
        </p:txBody>
      </p:sp>
      <p:sp>
        <p:nvSpPr>
          <p:cNvPr id="268" name="Google Shape;268;p6"/>
          <p:cNvSpPr txBox="1"/>
          <p:nvPr/>
        </p:nvSpPr>
        <p:spPr>
          <a:xfrm>
            <a:off x="9285966" y="6538819"/>
            <a:ext cx="6281100" cy="2566800"/>
          </a:xfrm>
          <a:prstGeom prst="rect">
            <a:avLst/>
          </a:prstGeom>
          <a:noFill/>
          <a:ln>
            <a:noFill/>
          </a:ln>
        </p:spPr>
        <p:txBody>
          <a:bodyPr anchorCtr="0" anchor="t" bIns="0" lIns="0" spcFirstLastPara="1" rIns="0" wrap="square" tIns="0">
            <a:spAutoFit/>
          </a:bodyPr>
          <a:lstStyle/>
          <a:p>
            <a:pPr indent="0" lvl="0" marL="0" marR="0" rtl="0" algn="r">
              <a:lnSpc>
                <a:spcPct val="113966"/>
              </a:lnSpc>
              <a:spcBef>
                <a:spcPts val="0"/>
              </a:spcBef>
              <a:spcAft>
                <a:spcPts val="0"/>
              </a:spcAft>
              <a:buClr>
                <a:srgbClr val="000000"/>
              </a:buClr>
              <a:buSzPts val="3000"/>
              <a:buFont typeface="Arial"/>
              <a:buNone/>
            </a:pPr>
            <a:r>
              <a:rPr lang="en-US" sz="3000">
                <a:latin typeface="Poppins"/>
                <a:ea typeface="Poppins"/>
                <a:cs typeface="Poppins"/>
                <a:sym typeface="Poppins"/>
              </a:rPr>
              <a:t>Corso e manuale per gli erogatori di IFP promossi e spiegati in modo approfondito attraverso sessioni formative e workshop.</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a:off x="248334" y="6903907"/>
            <a:ext cx="2019812" cy="1095748"/>
          </a:xfrm>
          <a:custGeom>
            <a:rect b="b" l="l" r="r" t="t"/>
            <a:pathLst>
              <a:path extrusionOk="0" h="1095748" w="2019812">
                <a:moveTo>
                  <a:pt x="0" y="0"/>
                </a:moveTo>
                <a:lnTo>
                  <a:pt x="2019812" y="0"/>
                </a:lnTo>
                <a:lnTo>
                  <a:pt x="2019812" y="1095748"/>
                </a:lnTo>
                <a:lnTo>
                  <a:pt x="0" y="1095748"/>
                </a:lnTo>
                <a:lnTo>
                  <a:pt x="0" y="0"/>
                </a:lnTo>
                <a:close/>
              </a:path>
            </a:pathLst>
          </a:custGeom>
          <a:blipFill rotWithShape="1">
            <a:blip r:embed="rId4">
              <a:alphaModFix/>
            </a:blip>
            <a:stretch>
              <a:fillRect b="0" l="0" r="0" t="0"/>
            </a:stretch>
          </a:blipFill>
          <a:ln>
            <a:noFill/>
          </a:ln>
        </p:spPr>
      </p:sp>
      <p:sp>
        <p:nvSpPr>
          <p:cNvPr id="270" name="Google Shape;270;p6"/>
          <p:cNvSpPr/>
          <p:nvPr/>
        </p:nvSpPr>
        <p:spPr>
          <a:xfrm rot="10800000">
            <a:off x="15978435" y="3512633"/>
            <a:ext cx="2019812" cy="1095748"/>
          </a:xfrm>
          <a:custGeom>
            <a:rect b="b" l="l" r="r" t="t"/>
            <a:pathLst>
              <a:path extrusionOk="0" h="1095748" w="2019812">
                <a:moveTo>
                  <a:pt x="0" y="0"/>
                </a:moveTo>
                <a:lnTo>
                  <a:pt x="2019812" y="0"/>
                </a:lnTo>
                <a:lnTo>
                  <a:pt x="2019812" y="1095749"/>
                </a:lnTo>
                <a:lnTo>
                  <a:pt x="0" y="1095749"/>
                </a:lnTo>
                <a:lnTo>
                  <a:pt x="0" y="0"/>
                </a:lnTo>
                <a:close/>
              </a:path>
            </a:pathLst>
          </a:custGeom>
          <a:blipFill rotWithShape="1">
            <a:blip r:embed="rId4">
              <a:alphaModFix/>
            </a:blip>
            <a:stretch>
              <a:fillRect b="0" l="0" r="0" t="0"/>
            </a:stretch>
          </a:blipFill>
          <a:ln>
            <a:noFill/>
          </a:ln>
        </p:spPr>
      </p:sp>
      <p:sp>
        <p:nvSpPr>
          <p:cNvPr id="271" name="Google Shape;271;p6"/>
          <p:cNvSpPr/>
          <p:nvPr/>
        </p:nvSpPr>
        <p:spPr>
          <a:xfrm rot="10800000">
            <a:off x="15978435" y="6903907"/>
            <a:ext cx="2019812" cy="1095748"/>
          </a:xfrm>
          <a:custGeom>
            <a:rect b="b" l="l" r="r" t="t"/>
            <a:pathLst>
              <a:path extrusionOk="0" h="1095748" w="2019812">
                <a:moveTo>
                  <a:pt x="0" y="0"/>
                </a:moveTo>
                <a:lnTo>
                  <a:pt x="2019812" y="0"/>
                </a:lnTo>
                <a:lnTo>
                  <a:pt x="2019812" y="1095748"/>
                </a:lnTo>
                <a:lnTo>
                  <a:pt x="0" y="1095748"/>
                </a:lnTo>
                <a:lnTo>
                  <a:pt x="0" y="0"/>
                </a:lnTo>
                <a:close/>
              </a:path>
            </a:pathLst>
          </a:custGeom>
          <a:blipFill rotWithShape="1">
            <a:blip r:embed="rId4">
              <a:alphaModFix/>
            </a:blip>
            <a:stretch>
              <a:fillRect b="0" l="0" r="0" t="0"/>
            </a:stretch>
          </a:blipFill>
          <a:ln>
            <a:noFill/>
          </a:ln>
        </p:spPr>
      </p:sp>
      <p:grpSp>
        <p:nvGrpSpPr>
          <p:cNvPr id="272" name="Google Shape;272;p6"/>
          <p:cNvGrpSpPr/>
          <p:nvPr/>
        </p:nvGrpSpPr>
        <p:grpSpPr>
          <a:xfrm>
            <a:off x="11185868" y="5143500"/>
            <a:ext cx="857867" cy="857867"/>
            <a:chOff x="0" y="0"/>
            <a:chExt cx="812800" cy="812800"/>
          </a:xfrm>
        </p:grpSpPr>
        <p:sp>
          <p:nvSpPr>
            <p:cNvPr id="273" name="Google Shape;27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6"/>
          <p:cNvGrpSpPr/>
          <p:nvPr/>
        </p:nvGrpSpPr>
        <p:grpSpPr>
          <a:xfrm>
            <a:off x="10883585" y="5010969"/>
            <a:ext cx="604566" cy="604566"/>
            <a:chOff x="0" y="0"/>
            <a:chExt cx="812800" cy="812800"/>
          </a:xfrm>
        </p:grpSpPr>
        <p:sp>
          <p:nvSpPr>
            <p:cNvPr id="276" name="Google Shape;27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6"/>
          <p:cNvGrpSpPr/>
          <p:nvPr/>
        </p:nvGrpSpPr>
        <p:grpSpPr>
          <a:xfrm>
            <a:off x="10148068" y="3011396"/>
            <a:ext cx="637642" cy="637642"/>
            <a:chOff x="0" y="0"/>
            <a:chExt cx="812800" cy="812800"/>
          </a:xfrm>
        </p:grpSpPr>
        <p:sp>
          <p:nvSpPr>
            <p:cNvPr id="279" name="Google Shape;27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6"/>
          <p:cNvGrpSpPr/>
          <p:nvPr/>
        </p:nvGrpSpPr>
        <p:grpSpPr>
          <a:xfrm>
            <a:off x="17337490" y="2333961"/>
            <a:ext cx="857867" cy="857867"/>
            <a:chOff x="0" y="0"/>
            <a:chExt cx="812800" cy="812800"/>
          </a:xfrm>
        </p:grpSpPr>
        <p:sp>
          <p:nvSpPr>
            <p:cNvPr id="282" name="Google Shape;28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6"/>
          <p:cNvGrpSpPr/>
          <p:nvPr/>
        </p:nvGrpSpPr>
        <p:grpSpPr>
          <a:xfrm>
            <a:off x="16732925" y="2031678"/>
            <a:ext cx="604566" cy="604566"/>
            <a:chOff x="0" y="0"/>
            <a:chExt cx="812800" cy="812800"/>
          </a:xfrm>
        </p:grpSpPr>
        <p:sp>
          <p:nvSpPr>
            <p:cNvPr id="285" name="Google Shape;28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6"/>
          <p:cNvGrpSpPr/>
          <p:nvPr/>
        </p:nvGrpSpPr>
        <p:grpSpPr>
          <a:xfrm>
            <a:off x="17035207" y="1696328"/>
            <a:ext cx="637633" cy="637633"/>
            <a:chOff x="0" y="0"/>
            <a:chExt cx="812800" cy="812800"/>
          </a:xfrm>
        </p:grpSpPr>
        <p:sp>
          <p:nvSpPr>
            <p:cNvPr id="288" name="Google Shape;28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6"/>
          <p:cNvGrpSpPr/>
          <p:nvPr/>
        </p:nvGrpSpPr>
        <p:grpSpPr>
          <a:xfrm>
            <a:off x="2546404" y="8714329"/>
            <a:ext cx="857867" cy="857867"/>
            <a:chOff x="0" y="0"/>
            <a:chExt cx="812800" cy="812800"/>
          </a:xfrm>
        </p:grpSpPr>
        <p:sp>
          <p:nvSpPr>
            <p:cNvPr id="291" name="Google Shape;29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6"/>
          <p:cNvGrpSpPr/>
          <p:nvPr/>
        </p:nvGrpSpPr>
        <p:grpSpPr>
          <a:xfrm>
            <a:off x="2268146" y="8538697"/>
            <a:ext cx="604566" cy="604566"/>
            <a:chOff x="0" y="0"/>
            <a:chExt cx="812800" cy="812800"/>
          </a:xfrm>
        </p:grpSpPr>
        <p:sp>
          <p:nvSpPr>
            <p:cNvPr id="294" name="Google Shape;29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6"/>
          <p:cNvGrpSpPr/>
          <p:nvPr/>
        </p:nvGrpSpPr>
        <p:grpSpPr>
          <a:xfrm>
            <a:off x="7327244" y="6188429"/>
            <a:ext cx="637633" cy="637633"/>
            <a:chOff x="0" y="0"/>
            <a:chExt cx="812800" cy="812800"/>
          </a:xfrm>
        </p:grpSpPr>
        <p:sp>
          <p:nvSpPr>
            <p:cNvPr id="297" name="Google Shape;29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02" name="Shape 302"/>
        <p:cNvGrpSpPr/>
        <p:nvPr/>
      </p:nvGrpSpPr>
      <p:grpSpPr>
        <a:xfrm>
          <a:off x="0" y="0"/>
          <a:ext cx="0" cy="0"/>
          <a:chOff x="0" y="0"/>
          <a:chExt cx="0" cy="0"/>
        </a:xfrm>
      </p:grpSpPr>
      <p:sp>
        <p:nvSpPr>
          <p:cNvPr id="303" name="Google Shape;303;p7"/>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04" name="Google Shape;304;p7"/>
          <p:cNvGrpSpPr/>
          <p:nvPr/>
        </p:nvGrpSpPr>
        <p:grpSpPr>
          <a:xfrm>
            <a:off x="2295903" y="1028700"/>
            <a:ext cx="857867" cy="857867"/>
            <a:chOff x="0" y="0"/>
            <a:chExt cx="812800" cy="812800"/>
          </a:xfrm>
        </p:grpSpPr>
        <p:sp>
          <p:nvSpPr>
            <p:cNvPr id="305" name="Google Shape;30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7"/>
          <p:cNvGrpSpPr/>
          <p:nvPr/>
        </p:nvGrpSpPr>
        <p:grpSpPr>
          <a:xfrm>
            <a:off x="3516331" y="2239259"/>
            <a:ext cx="604566" cy="604566"/>
            <a:chOff x="0" y="0"/>
            <a:chExt cx="812800" cy="812800"/>
          </a:xfrm>
        </p:grpSpPr>
        <p:sp>
          <p:nvSpPr>
            <p:cNvPr id="308" name="Google Shape;30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7"/>
          <p:cNvGrpSpPr/>
          <p:nvPr/>
        </p:nvGrpSpPr>
        <p:grpSpPr>
          <a:xfrm>
            <a:off x="2516136" y="694597"/>
            <a:ext cx="637633" cy="637633"/>
            <a:chOff x="0" y="0"/>
            <a:chExt cx="812800" cy="812800"/>
          </a:xfrm>
        </p:grpSpPr>
        <p:sp>
          <p:nvSpPr>
            <p:cNvPr id="311" name="Google Shape;31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7"/>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7"/>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15" name="Google Shape;315;p7"/>
          <p:cNvSpPr txBox="1"/>
          <p:nvPr/>
        </p:nvSpPr>
        <p:spPr>
          <a:xfrm>
            <a:off x="7970943" y="994363"/>
            <a:ext cx="9288300" cy="131100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1 - </a:t>
            </a:r>
            <a:r>
              <a:rPr b="1" lang="en-US" sz="3999">
                <a:solidFill>
                  <a:srgbClr val="002C47"/>
                </a:solidFill>
                <a:latin typeface="Poppins"/>
                <a:ea typeface="Poppins"/>
                <a:cs typeface="Poppins"/>
                <a:sym typeface="Poppins"/>
              </a:rPr>
              <a:t>Pianificazione della carriera nelle PMI</a:t>
            </a:r>
            <a:endParaRPr b="0" i="0" sz="1400" u="none" cap="none" strike="noStrike">
              <a:solidFill>
                <a:srgbClr val="000000"/>
              </a:solidFill>
              <a:latin typeface="Arial"/>
              <a:ea typeface="Arial"/>
              <a:cs typeface="Arial"/>
              <a:sym typeface="Arial"/>
            </a:endParaRPr>
          </a:p>
        </p:txBody>
      </p:sp>
      <p:sp>
        <p:nvSpPr>
          <p:cNvPr id="316" name="Google Shape;316;p7"/>
          <p:cNvSpPr txBox="1"/>
          <p:nvPr/>
        </p:nvSpPr>
        <p:spPr>
          <a:xfrm>
            <a:off x="5280500" y="2693675"/>
            <a:ext cx="11978700" cy="7236900"/>
          </a:xfrm>
          <a:prstGeom prst="rect">
            <a:avLst/>
          </a:prstGeom>
          <a:noFill/>
          <a:ln>
            <a:noFill/>
          </a:ln>
        </p:spPr>
        <p:txBody>
          <a:bodyPr anchorCtr="0" anchor="t" bIns="0" lIns="0" spcFirstLastPara="1" rIns="0" wrap="square" tIns="0">
            <a:spAutoFit/>
          </a:bodyPr>
          <a:lstStyle/>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Il modulo si concentra sulla </a:t>
            </a:r>
            <a:r>
              <a:rPr b="1" lang="en-US" sz="2699">
                <a:solidFill>
                  <a:srgbClr val="649539"/>
                </a:solidFill>
                <a:latin typeface="Poppins"/>
                <a:ea typeface="Poppins"/>
                <a:cs typeface="Poppins"/>
                <a:sym typeface="Poppins"/>
              </a:rPr>
              <a:t>pianificazione della carriera e sul benessere sul posto di lavoro per le PMI in Europa</a:t>
            </a:r>
            <a:r>
              <a:rPr lang="en-US" sz="2699">
                <a:solidFill>
                  <a:srgbClr val="002C47"/>
                </a:solidFill>
                <a:latin typeface="Poppins"/>
                <a:ea typeface="Poppins"/>
                <a:cs typeface="Poppins"/>
                <a:sym typeface="Poppins"/>
              </a:rPr>
              <a:t>, sottolineando l'importanza di allineare le aspirazioni individuali con gli obiettivi organizzativi. </a:t>
            </a:r>
            <a:endParaRPr sz="2699">
              <a:solidFill>
                <a:srgbClr val="002C47"/>
              </a:solidFill>
              <a:latin typeface="Poppins"/>
              <a:ea typeface="Poppins"/>
              <a:cs typeface="Poppins"/>
              <a:sym typeface="Poppins"/>
            </a:endParaRPr>
          </a:p>
          <a:p>
            <a:pPr indent="0" lvl="0" marL="914400" rtl="0" algn="just">
              <a:lnSpc>
                <a:spcPct val="130011"/>
              </a:lnSpc>
              <a:spcBef>
                <a:spcPts val="0"/>
              </a:spcBef>
              <a:spcAft>
                <a:spcPts val="0"/>
              </a:spcAft>
              <a:buNone/>
            </a:pPr>
            <a:r>
              <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None/>
            </a:pPr>
            <a:r>
              <a:rPr lang="en-US" sz="2699">
                <a:solidFill>
                  <a:srgbClr val="002C47"/>
                </a:solidFill>
                <a:latin typeface="Poppins"/>
                <a:ea typeface="Poppins"/>
                <a:cs typeface="Poppins"/>
                <a:sym typeface="Poppins"/>
              </a:rPr>
              <a:t>Sottolinea la necessità di strategie strutturate, come la valutazione delle competenze, l'autovalutazione e la formazione continua, per migliorare la soddisfazione dei dipendenti, la produttività e la competitività. </a:t>
            </a:r>
            <a:endParaRPr sz="2699">
              <a:solidFill>
                <a:srgbClr val="002C47"/>
              </a:solidFill>
              <a:latin typeface="Poppins"/>
              <a:ea typeface="Poppins"/>
              <a:cs typeface="Poppins"/>
              <a:sym typeface="Poppins"/>
            </a:endParaRPr>
          </a:p>
          <a:p>
            <a:pPr indent="0" lvl="0" marL="914400" rtl="0" algn="just">
              <a:lnSpc>
                <a:spcPct val="130011"/>
              </a:lnSpc>
              <a:spcBef>
                <a:spcPts val="0"/>
              </a:spcBef>
              <a:spcAft>
                <a:spcPts val="0"/>
              </a:spcAft>
              <a:buNone/>
            </a:pPr>
            <a:r>
              <a:t/>
            </a:r>
            <a:endParaRPr sz="2699">
              <a:solidFill>
                <a:srgbClr val="002C47"/>
              </a:solidFill>
              <a:latin typeface="Poppins"/>
              <a:ea typeface="Poppins"/>
              <a:cs typeface="Poppins"/>
              <a:sym typeface="Poppins"/>
            </a:endParaRPr>
          </a:p>
          <a:p>
            <a:pPr indent="-399986" lvl="1" marL="914400" rtl="0" algn="just">
              <a:lnSpc>
                <a:spcPct val="130011"/>
              </a:lnSpc>
              <a:spcBef>
                <a:spcPts val="0"/>
              </a:spcBef>
              <a:spcAft>
                <a:spcPts val="0"/>
              </a:spcAft>
              <a:buClr>
                <a:srgbClr val="002C47"/>
              </a:buClr>
              <a:buSzPts val="2699"/>
              <a:buChar char="•"/>
            </a:pPr>
            <a:r>
              <a:rPr lang="en-US" sz="2699">
                <a:solidFill>
                  <a:srgbClr val="002C47"/>
                </a:solidFill>
                <a:latin typeface="Poppins"/>
                <a:ea typeface="Poppins"/>
                <a:cs typeface="Poppins"/>
                <a:sym typeface="Poppins"/>
              </a:rPr>
              <a:t>Il modulo presenta anche casi di studio di strategie di</a:t>
            </a:r>
            <a:r>
              <a:rPr b="1" lang="en-US" sz="2699">
                <a:solidFill>
                  <a:srgbClr val="649539"/>
                </a:solidFill>
                <a:latin typeface="Poppins"/>
                <a:ea typeface="Poppins"/>
                <a:cs typeface="Poppins"/>
                <a:sym typeface="Poppins"/>
              </a:rPr>
              <a:t> sviluppo professionale di successo nelle PMI</a:t>
            </a:r>
            <a:r>
              <a:rPr lang="en-US" sz="2699">
                <a:solidFill>
                  <a:srgbClr val="002C47"/>
                </a:solidFill>
                <a:latin typeface="Poppins"/>
                <a:ea typeface="Poppins"/>
                <a:cs typeface="Poppins"/>
                <a:sym typeface="Poppins"/>
              </a:rPr>
              <a:t>, sottolineando l'importanza di allineare lo sviluppo individuale con gli obiettivi aziendali.</a:t>
            </a:r>
            <a:endParaRPr sz="2699">
              <a:solidFill>
                <a:srgbClr val="002C47"/>
              </a:solidFill>
              <a:latin typeface="Poppins"/>
              <a:ea typeface="Poppins"/>
              <a:cs typeface="Poppins"/>
              <a:sym typeface="Poppins"/>
            </a:endParaRPr>
          </a:p>
          <a:p>
            <a:pPr indent="0" lvl="0" marL="914400" marR="0" rtl="0" algn="just">
              <a:lnSpc>
                <a:spcPct val="130011"/>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20" name="Shape 320"/>
        <p:cNvGrpSpPr/>
        <p:nvPr/>
      </p:nvGrpSpPr>
      <p:grpSpPr>
        <a:xfrm>
          <a:off x="0" y="0"/>
          <a:ext cx="0" cy="0"/>
          <a:chOff x="0" y="0"/>
          <a:chExt cx="0" cy="0"/>
        </a:xfrm>
      </p:grpSpPr>
      <p:sp>
        <p:nvSpPr>
          <p:cNvPr id="321" name="Google Shape;321;p8"/>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22" name="Google Shape;322;p8"/>
          <p:cNvGrpSpPr/>
          <p:nvPr/>
        </p:nvGrpSpPr>
        <p:grpSpPr>
          <a:xfrm>
            <a:off x="2295903" y="1028700"/>
            <a:ext cx="857867" cy="857867"/>
            <a:chOff x="0" y="0"/>
            <a:chExt cx="812800" cy="812800"/>
          </a:xfrm>
        </p:grpSpPr>
        <p:sp>
          <p:nvSpPr>
            <p:cNvPr id="323" name="Google Shape;32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8"/>
          <p:cNvGrpSpPr/>
          <p:nvPr/>
        </p:nvGrpSpPr>
        <p:grpSpPr>
          <a:xfrm>
            <a:off x="3516331" y="2239259"/>
            <a:ext cx="604566" cy="604566"/>
            <a:chOff x="0" y="0"/>
            <a:chExt cx="812800" cy="812800"/>
          </a:xfrm>
        </p:grpSpPr>
        <p:sp>
          <p:nvSpPr>
            <p:cNvPr id="326" name="Google Shape;32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8"/>
          <p:cNvGrpSpPr/>
          <p:nvPr/>
        </p:nvGrpSpPr>
        <p:grpSpPr>
          <a:xfrm>
            <a:off x="2516136" y="694597"/>
            <a:ext cx="637633" cy="637633"/>
            <a:chOff x="0" y="0"/>
            <a:chExt cx="812800" cy="812800"/>
          </a:xfrm>
        </p:grpSpPr>
        <p:sp>
          <p:nvSpPr>
            <p:cNvPr id="329" name="Google Shape;32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1" name="Google Shape;331;p8"/>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8"/>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33" name="Google Shape;333;p8"/>
          <p:cNvSpPr txBox="1"/>
          <p:nvPr/>
        </p:nvSpPr>
        <p:spPr>
          <a:xfrm>
            <a:off x="7970943" y="994363"/>
            <a:ext cx="9288300" cy="61560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2 - </a:t>
            </a:r>
            <a:r>
              <a:rPr b="1" lang="en-US" sz="3999">
                <a:solidFill>
                  <a:srgbClr val="002C47"/>
                </a:solidFill>
                <a:latin typeface="Poppins"/>
                <a:ea typeface="Poppins"/>
                <a:cs typeface="Poppins"/>
                <a:sym typeface="Poppins"/>
              </a:rPr>
              <a:t>Strategie di lavoro ibrido</a:t>
            </a:r>
            <a:endParaRPr b="0" i="0" sz="1400" u="none" cap="none" strike="noStrike">
              <a:solidFill>
                <a:srgbClr val="000000"/>
              </a:solidFill>
              <a:latin typeface="Arial"/>
              <a:ea typeface="Arial"/>
              <a:cs typeface="Arial"/>
              <a:sym typeface="Arial"/>
            </a:endParaRPr>
          </a:p>
        </p:txBody>
      </p:sp>
      <p:sp>
        <p:nvSpPr>
          <p:cNvPr id="334" name="Google Shape;334;p8"/>
          <p:cNvSpPr txBox="1"/>
          <p:nvPr/>
        </p:nvSpPr>
        <p:spPr>
          <a:xfrm>
            <a:off x="5479461" y="2239242"/>
            <a:ext cx="11779800" cy="8517300"/>
          </a:xfrm>
          <a:prstGeom prst="rect">
            <a:avLst/>
          </a:prstGeom>
          <a:noFill/>
          <a:ln>
            <a:noFill/>
          </a:ln>
        </p:spPr>
        <p:txBody>
          <a:bodyPr anchorCtr="0" anchor="t" bIns="0" lIns="0" spcFirstLastPara="1" rIns="0" wrap="square" tIns="0">
            <a:spAutoFit/>
          </a:bodyPr>
          <a:lstStyle/>
          <a:p>
            <a:pPr indent="0" lvl="0" marL="0" rtl="0" algn="just">
              <a:lnSpc>
                <a:spcPct val="130011"/>
              </a:lnSpc>
              <a:spcBef>
                <a:spcPts val="0"/>
              </a:spcBef>
              <a:spcAft>
                <a:spcPts val="0"/>
              </a:spcAft>
              <a:buClr>
                <a:schemeClr val="dk1"/>
              </a:buClr>
              <a:buSzPts val="1100"/>
              <a:buFont typeface="Arial"/>
              <a:buNone/>
            </a:pPr>
            <a:r>
              <a:rPr lang="en-US" sz="2699">
                <a:solidFill>
                  <a:srgbClr val="002C47"/>
                </a:solidFill>
                <a:latin typeface="Poppins"/>
                <a:ea typeface="Poppins"/>
                <a:cs typeface="Poppins"/>
                <a:sym typeface="Poppins"/>
              </a:rPr>
              <a:t>Il futuro del </a:t>
            </a:r>
            <a:r>
              <a:rPr b="1" lang="en-US" sz="2699">
                <a:solidFill>
                  <a:srgbClr val="649539"/>
                </a:solidFill>
                <a:latin typeface="Poppins"/>
                <a:ea typeface="Poppins"/>
                <a:cs typeface="Poppins"/>
                <a:sym typeface="Poppins"/>
              </a:rPr>
              <a:t>luogo di lavoro è ibrido</a:t>
            </a:r>
            <a:r>
              <a:rPr lang="en-US" sz="2699">
                <a:solidFill>
                  <a:srgbClr val="002C47"/>
                </a:solidFill>
                <a:latin typeface="Poppins"/>
                <a:ea typeface="Poppins"/>
                <a:cs typeface="Poppins"/>
                <a:sym typeface="Poppins"/>
              </a:rPr>
              <a:t> e richiede un'implementazione efficace nella cultura organizzativa. Questo modulo si concentra sulla comprensione del lavoro ibrido, della sua organizzazione, della comunicazione e della collaborazione. </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Clr>
                <a:schemeClr val="dk1"/>
              </a:buClr>
              <a:buSzPts val="1100"/>
              <a:buFont typeface="Arial"/>
              <a:buNone/>
            </a:pPr>
            <a:r>
              <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Clr>
                <a:schemeClr val="dk1"/>
              </a:buClr>
              <a:buSzPts val="1100"/>
              <a:buFont typeface="Arial"/>
              <a:buNone/>
            </a:pPr>
            <a:r>
              <a:rPr lang="en-US" sz="2699">
                <a:solidFill>
                  <a:srgbClr val="002C47"/>
                </a:solidFill>
                <a:latin typeface="Poppins"/>
                <a:ea typeface="Poppins"/>
                <a:cs typeface="Poppins"/>
                <a:sym typeface="Poppins"/>
              </a:rPr>
              <a:t>Mira a fornire agli individui conoscenze, abilità e competenze per impostare, organizzare e integrare il lavoro ibrido.</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Clr>
                <a:schemeClr val="dk1"/>
              </a:buClr>
              <a:buSzPts val="1100"/>
              <a:buFont typeface="Arial"/>
              <a:buNone/>
            </a:pPr>
            <a:r>
              <a:t/>
            </a:r>
            <a:endParaRPr sz="2699">
              <a:solidFill>
                <a:srgbClr val="002C47"/>
              </a:solidFill>
              <a:latin typeface="Poppins"/>
              <a:ea typeface="Poppins"/>
              <a:cs typeface="Poppins"/>
              <a:sym typeface="Poppins"/>
            </a:endParaRPr>
          </a:p>
          <a:p>
            <a:pPr indent="0" lvl="0" marL="0" rtl="0" algn="just">
              <a:lnSpc>
                <a:spcPct val="130011"/>
              </a:lnSpc>
              <a:spcBef>
                <a:spcPts val="0"/>
              </a:spcBef>
              <a:spcAft>
                <a:spcPts val="0"/>
              </a:spcAft>
              <a:buClr>
                <a:schemeClr val="dk1"/>
              </a:buClr>
              <a:buSzPts val="1100"/>
              <a:buFont typeface="Arial"/>
              <a:buNone/>
            </a:pPr>
            <a:r>
              <a:rPr b="1" lang="en-US" sz="2699">
                <a:solidFill>
                  <a:srgbClr val="649539"/>
                </a:solidFill>
                <a:latin typeface="Poppins"/>
                <a:ea typeface="Poppins"/>
                <a:cs typeface="Poppins"/>
                <a:sym typeface="Poppins"/>
              </a:rPr>
              <a:t>Risultati di apprendimento: </a:t>
            </a:r>
            <a:r>
              <a:rPr lang="en-US" sz="2699">
                <a:solidFill>
                  <a:srgbClr val="002C47"/>
                </a:solidFill>
                <a:latin typeface="Poppins"/>
                <a:ea typeface="Poppins"/>
                <a:cs typeface="Poppins"/>
                <a:sym typeface="Poppins"/>
              </a:rPr>
              <a:t>I risultati dell'apprendimento includono la comprensione dei luoghi di lavoro ibridi, i loro aspetti organizzativi e tecnici, l'implementazione, l'efficienza, la comunicazione, la collaborazione e la competenza organizzativa nell'impostare e organizzare giornate di lavoro ibride.</a:t>
            </a:r>
            <a:endParaRPr sz="2699">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t/>
            </a:r>
            <a:endParaRPr sz="2699">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t/>
            </a:r>
            <a:endParaRPr sz="2699">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t/>
            </a:r>
            <a:endParaRPr sz="2699">
              <a:solidFill>
                <a:srgbClr val="002C47"/>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38" name="Shape 338"/>
        <p:cNvGrpSpPr/>
        <p:nvPr/>
      </p:nvGrpSpPr>
      <p:grpSpPr>
        <a:xfrm>
          <a:off x="0" y="0"/>
          <a:ext cx="0" cy="0"/>
          <a:chOff x="0" y="0"/>
          <a:chExt cx="0" cy="0"/>
        </a:xfrm>
      </p:grpSpPr>
      <p:sp>
        <p:nvSpPr>
          <p:cNvPr id="339" name="Google Shape;339;p9"/>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40" name="Google Shape;340;p9"/>
          <p:cNvGrpSpPr/>
          <p:nvPr/>
        </p:nvGrpSpPr>
        <p:grpSpPr>
          <a:xfrm>
            <a:off x="2295903" y="1028700"/>
            <a:ext cx="857867" cy="857867"/>
            <a:chOff x="0" y="0"/>
            <a:chExt cx="812800" cy="812800"/>
          </a:xfrm>
        </p:grpSpPr>
        <p:sp>
          <p:nvSpPr>
            <p:cNvPr id="341" name="Google Shape;34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9"/>
          <p:cNvGrpSpPr/>
          <p:nvPr/>
        </p:nvGrpSpPr>
        <p:grpSpPr>
          <a:xfrm>
            <a:off x="3516331" y="2239259"/>
            <a:ext cx="604566" cy="604566"/>
            <a:chOff x="0" y="0"/>
            <a:chExt cx="812800" cy="812800"/>
          </a:xfrm>
        </p:grpSpPr>
        <p:sp>
          <p:nvSpPr>
            <p:cNvPr id="344" name="Google Shape;34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9"/>
          <p:cNvGrpSpPr/>
          <p:nvPr/>
        </p:nvGrpSpPr>
        <p:grpSpPr>
          <a:xfrm>
            <a:off x="2516136" y="694597"/>
            <a:ext cx="637633" cy="637633"/>
            <a:chOff x="0" y="0"/>
            <a:chExt cx="812800" cy="812800"/>
          </a:xfrm>
        </p:grpSpPr>
        <p:sp>
          <p:nvSpPr>
            <p:cNvPr id="347" name="Google Shape;34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9"/>
          <p:cNvSpPr/>
          <p:nvPr/>
        </p:nvSpPr>
        <p:spPr>
          <a:xfrm>
            <a:off x="-4356863"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9"/>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351" name="Google Shape;351;p9"/>
          <p:cNvSpPr txBox="1"/>
          <p:nvPr/>
        </p:nvSpPr>
        <p:spPr>
          <a:xfrm>
            <a:off x="5256272" y="994375"/>
            <a:ext cx="12003000" cy="131100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3 - </a:t>
            </a:r>
            <a:r>
              <a:rPr b="1" lang="en-US" sz="3999">
                <a:solidFill>
                  <a:srgbClr val="002C47"/>
                </a:solidFill>
                <a:latin typeface="Poppins"/>
                <a:ea typeface="Poppins"/>
                <a:cs typeface="Poppins"/>
                <a:sym typeface="Poppins"/>
              </a:rPr>
              <a:t>L'intelligenza artificiale per la gestione dei lavoratori</a:t>
            </a:r>
            <a:endParaRPr b="0" i="0" sz="1400" u="none" cap="none" strike="noStrike">
              <a:solidFill>
                <a:srgbClr val="000000"/>
              </a:solidFill>
              <a:latin typeface="Arial"/>
              <a:ea typeface="Arial"/>
              <a:cs typeface="Arial"/>
              <a:sym typeface="Arial"/>
            </a:endParaRPr>
          </a:p>
        </p:txBody>
      </p:sp>
      <p:sp>
        <p:nvSpPr>
          <p:cNvPr id="352" name="Google Shape;352;p9"/>
          <p:cNvSpPr txBox="1"/>
          <p:nvPr/>
        </p:nvSpPr>
        <p:spPr>
          <a:xfrm>
            <a:off x="5110950" y="2618575"/>
            <a:ext cx="12148200" cy="74370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None/>
            </a:pPr>
            <a:r>
              <a:rPr b="0" i="0" lang="en-US" sz="2699" u="none" cap="none" strike="noStrike">
                <a:solidFill>
                  <a:srgbClr val="002C47"/>
                </a:solidFill>
                <a:latin typeface="Poppins"/>
                <a:ea typeface="Poppins"/>
                <a:cs typeface="Poppins"/>
                <a:sym typeface="Poppins"/>
              </a:rPr>
              <a:t>Il modulo si concentra sulla comprensione del contesto del mercato del lavoro e della tecnologia sottostante all'</a:t>
            </a:r>
            <a:r>
              <a:rPr b="1" lang="en-US" sz="2699">
                <a:solidFill>
                  <a:srgbClr val="649539"/>
                </a:solidFill>
                <a:latin typeface="Poppins"/>
                <a:ea typeface="Poppins"/>
                <a:cs typeface="Poppins"/>
                <a:sym typeface="Poppins"/>
              </a:rPr>
              <a:t>intelligenza artificiale (AI)</a:t>
            </a:r>
            <a:r>
              <a:rPr b="0" i="0" lang="en-US" sz="2699" u="none" cap="none" strike="noStrike">
                <a:solidFill>
                  <a:srgbClr val="002C47"/>
                </a:solidFill>
                <a:latin typeface="Poppins"/>
                <a:ea typeface="Poppins"/>
                <a:cs typeface="Poppins"/>
                <a:sym typeface="Poppins"/>
              </a:rPr>
              <a:t>. </a:t>
            </a:r>
            <a:endParaRPr b="0" i="0" sz="2699" u="none" cap="none" strike="noStrike">
              <a:solidFill>
                <a:srgbClr val="002C47"/>
              </a:solidFill>
              <a:latin typeface="Poppins"/>
              <a:ea typeface="Poppins"/>
              <a:cs typeface="Poppins"/>
              <a:sym typeface="Poppins"/>
            </a:endParaRPr>
          </a:p>
          <a:p>
            <a:pPr indent="0" lvl="0" marL="0" rtl="0" algn="just">
              <a:lnSpc>
                <a:spcPct val="130011"/>
              </a:lnSpc>
              <a:spcBef>
                <a:spcPts val="0"/>
              </a:spcBef>
              <a:spcAft>
                <a:spcPts val="0"/>
              </a:spcAft>
              <a:buNone/>
            </a:pPr>
            <a:r>
              <a:rPr b="0" i="0" lang="en-US" sz="2699" u="none" cap="none" strike="noStrike">
                <a:solidFill>
                  <a:srgbClr val="002C47"/>
                </a:solidFill>
                <a:latin typeface="Poppins"/>
                <a:ea typeface="Poppins"/>
                <a:cs typeface="Poppins"/>
                <a:sym typeface="Poppins"/>
              </a:rPr>
              <a:t>L'obiettivo è aumentare le prestazioni e l'efficienza della forza lavoro aziendale, in particolare utilizzando l'IA.</a:t>
            </a:r>
            <a:r>
              <a:rPr b="1" lang="en-US" sz="2699">
                <a:solidFill>
                  <a:srgbClr val="649539"/>
                </a:solidFill>
                <a:latin typeface="Poppins"/>
                <a:ea typeface="Poppins"/>
                <a:cs typeface="Poppins"/>
                <a:sym typeface="Poppins"/>
              </a:rPr>
              <a:t> La gestione dei lavoratori</a:t>
            </a:r>
            <a:r>
              <a:rPr b="0" i="0" lang="en-US" sz="2699" u="none" cap="none" strike="noStrike">
                <a:solidFill>
                  <a:srgbClr val="002C47"/>
                </a:solidFill>
                <a:latin typeface="Poppins"/>
                <a:ea typeface="Poppins"/>
                <a:cs typeface="Poppins"/>
                <a:sym typeface="Poppins"/>
              </a:rPr>
              <a:t> è un approccio che prevede la supervisione e la guida dei dipendenti per garantire prestazioni efficaci, tra cui l'assunzione, la valutazione delle prestazioni, la formazione e lo sviluppo. </a:t>
            </a:r>
            <a:endParaRPr b="0" i="0" sz="2699" u="none" cap="none" strike="noStrike">
              <a:solidFill>
                <a:srgbClr val="002C47"/>
              </a:solidFill>
              <a:latin typeface="Poppins"/>
              <a:ea typeface="Poppins"/>
              <a:cs typeface="Poppins"/>
              <a:sym typeface="Poppins"/>
            </a:endParaRPr>
          </a:p>
          <a:p>
            <a:pPr indent="0" lvl="0" marL="914400" rtl="0" algn="just">
              <a:lnSpc>
                <a:spcPct val="130011"/>
              </a:lnSpc>
              <a:spcBef>
                <a:spcPts val="0"/>
              </a:spcBef>
              <a:spcAft>
                <a:spcPts val="0"/>
              </a:spcAft>
              <a:buNone/>
            </a:pPr>
            <a:r>
              <a:t/>
            </a:r>
            <a:endParaRPr b="0" i="0" sz="2699" u="none" cap="none" strike="noStrike">
              <a:solidFill>
                <a:srgbClr val="002C47"/>
              </a:solidFill>
              <a:latin typeface="Poppins"/>
              <a:ea typeface="Poppins"/>
              <a:cs typeface="Poppins"/>
              <a:sym typeface="Poppins"/>
            </a:endParaRPr>
          </a:p>
          <a:p>
            <a:pPr indent="-399986" lvl="1" marL="914400" rtl="0" algn="just">
              <a:lnSpc>
                <a:spcPct val="130011"/>
              </a:lnSpc>
              <a:spcBef>
                <a:spcPts val="0"/>
              </a:spcBef>
              <a:spcAft>
                <a:spcPts val="0"/>
              </a:spcAft>
              <a:buClr>
                <a:srgbClr val="002C47"/>
              </a:buClr>
              <a:buSzPts val="2699"/>
              <a:buChar char="•"/>
            </a:pPr>
            <a:r>
              <a:rPr b="0" i="0" lang="en-US" sz="2699" u="none" cap="none" strike="noStrike">
                <a:solidFill>
                  <a:srgbClr val="002C47"/>
                </a:solidFill>
                <a:latin typeface="Poppins"/>
                <a:ea typeface="Poppins"/>
                <a:cs typeface="Poppins"/>
                <a:sym typeface="Poppins"/>
              </a:rPr>
              <a:t>Il modulo tratterà l'abbinamento dei posti di lavoro, il reclutamento e la valutazione delle prestazioni dei dipendenti e si concluderà con una discussione etica sulle </a:t>
            </a:r>
            <a:r>
              <a:rPr b="1" lang="en-US" sz="2699">
                <a:solidFill>
                  <a:srgbClr val="649539"/>
                </a:solidFill>
                <a:latin typeface="Poppins"/>
                <a:ea typeface="Poppins"/>
                <a:cs typeface="Poppins"/>
                <a:sym typeface="Poppins"/>
              </a:rPr>
              <a:t>implicazioni etiche dell'uso dell'IA nella gestione dei lavoratori</a:t>
            </a:r>
            <a:r>
              <a:rPr b="0" i="0" lang="en-US" sz="2699" u="none" cap="none" strike="noStrike">
                <a:solidFill>
                  <a:srgbClr val="002C47"/>
                </a:solidFill>
                <a:latin typeface="Poppins"/>
                <a:ea typeface="Poppins"/>
                <a:cs typeface="Poppins"/>
                <a:sym typeface="Poppins"/>
              </a:rPr>
              <a:t>, comprese questioni come i pregiudizi, i problemi di privacy e la trasparenza dei risultati dell'IA.</a:t>
            </a:r>
            <a:endParaRPr sz="2699">
              <a:solidFill>
                <a:srgbClr val="002C47"/>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